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7" r:id="rId3"/>
    <p:sldId id="501" r:id="rId4"/>
    <p:sldId id="524" r:id="rId5"/>
    <p:sldId id="505" r:id="rId6"/>
    <p:sldId id="318" r:id="rId7"/>
    <p:sldId id="259" r:id="rId8"/>
    <p:sldId id="510" r:id="rId9"/>
    <p:sldId id="520" r:id="rId10"/>
    <p:sldId id="516" r:id="rId11"/>
    <p:sldId id="508" r:id="rId12"/>
    <p:sldId id="522" r:id="rId13"/>
    <p:sldId id="523" r:id="rId14"/>
    <p:sldId id="515" r:id="rId15"/>
    <p:sldId id="521" r:id="rId16"/>
    <p:sldId id="504" r:id="rId17"/>
    <p:sldId id="519" r:id="rId18"/>
    <p:sldId id="513" r:id="rId19"/>
    <p:sldId id="514" r:id="rId20"/>
    <p:sldId id="526" r:id="rId21"/>
    <p:sldId id="525" r:id="rId22"/>
    <p:sldId id="49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ckley, Eric S." initials="MES" lastIdx="1" clrIdx="0">
    <p:extLst>
      <p:ext uri="{19B8F6BF-5375-455C-9EA6-DF929625EA0E}">
        <p15:presenceInfo xmlns:p15="http://schemas.microsoft.com/office/powerpoint/2012/main" userId="S::a6q@ornl.gov::c9364da5-2f93-4e34-85fc-68bdd595f4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EB"/>
    <a:srgbClr val="EFE1E1"/>
    <a:srgbClr val="E0C6C6"/>
    <a:srgbClr val="CCFFCC"/>
    <a:srgbClr val="99FFCC"/>
    <a:srgbClr val="E5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13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9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F6254-054A-4BB7-B0B7-9B8EF8CE6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B75DF-DC1B-4972-9E9F-975188E19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305BC-E8BC-40FD-8686-549D10A4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2DA7-996A-4CCC-900D-45252076581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1AC2E-5816-4C2D-A1E1-1D3E3E3A1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1BEDB-A030-40F3-8642-753A9B29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F29C-CF89-49F5-B214-468F66BCF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8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5C2F2-4ABE-407E-AEC5-41CB3117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79F04-282A-4599-BA72-9716541BA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1F557-4B9C-4C87-8A3B-942A8BBD2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2DA7-996A-4CCC-900D-45252076581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A4191-00C2-42C2-86C0-F9E4A8D0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18A0F-E310-4E08-B4C7-5257FD38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F29C-CF89-49F5-B214-468F66BCF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70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C3F121-5A8B-4B5B-9FFA-3A3165B13B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ADFA68-B103-4028-B976-B3035812D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8D294-6759-4E9A-B640-93C170830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2DA7-996A-4CCC-900D-45252076581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5FF21-72F7-48DD-A2CE-53082C57D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95840-6F03-401C-B9D4-AE433808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F29C-CF89-49F5-B214-468F66BCF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15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409488"/>
            <a:ext cx="1603756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07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E7B96-D2A6-4A16-9C8C-9BA017C834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369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715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11F93-34D4-49C9-8A88-C4DDE1F1E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4366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EDC71-13B7-4B76-A967-98C8665C45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86525"/>
            <a:ext cx="1088136" cy="261860"/>
          </a:xfrm>
          <a:prstGeom prst="rect">
            <a:avLst/>
          </a:prstGeom>
        </p:spPr>
      </p:pic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075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690CFA-BCE4-4BCB-BADE-0862029B12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7172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3287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178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48603-9115-49F8-90FB-37959914C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2D922-7F04-4332-A11C-D3F61ED67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6DB04-DD86-4E01-8404-0258B05CA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2DA7-996A-4CCC-900D-45252076581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254BE-CAC0-46A3-9A0E-97DEEACAB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D411B-1AE8-473E-B8E5-5FA6B958F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F29C-CF89-49F5-B214-468F66BCF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798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2394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085938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9523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018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CA792B-F3C6-440D-9FAF-B0D8AC4CDC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6472945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8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84700-3D6B-4956-BB07-A7F80AE2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4591C-3005-4C7E-B77B-7839A33FA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B2C51-8A0A-47CD-8937-52FA32181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2DA7-996A-4CCC-900D-45252076581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EC9A0-A2CB-4B4A-8106-5E616D0A5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4E9F2-CC48-495E-8A64-DAE76F91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F29C-CF89-49F5-B214-468F66BCF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03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49DC-0CB4-42D4-A211-8A95EC2D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397C3-F129-4657-B9B3-28358DCBA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91DFD-B024-4713-AC29-BD2A5D83F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7ECBE-FA92-4F41-995B-42369E0B5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2DA7-996A-4CCC-900D-45252076581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C4A82-8280-4CF2-B983-6CB3B54D1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4A4DD-5343-4338-BA0D-3B711540B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F29C-CF89-49F5-B214-468F66BCF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03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0B857-C7AC-4E81-845C-3001C7D1B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D913D-1EFF-4B27-9AF9-32CEB8236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6286A-F609-432D-AF4F-000D9F826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D3B877-075B-4054-8FBC-FB3F9E38E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E8D8B3-BB04-4E2E-8B53-528781EAD4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19E769-F565-4D80-99C5-8CC86C4F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2DA7-996A-4CCC-900D-45252076581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397D3-4F55-400A-BD4D-C41A9BC9C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01CF30-F637-4554-BCC6-8F340BFD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F29C-CF89-49F5-B214-468F66BCF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68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0443-1CFC-4542-8C2D-21756EE6A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3EB8C4-FE57-4512-A76B-184C46B20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2DA7-996A-4CCC-900D-45252076581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75106F-DAEE-4441-B17A-3C347421C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04E58-775B-4EA1-8448-109E93B4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F29C-CF89-49F5-B214-468F66BCF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7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C8430-B14C-477C-9D66-D4D3E3C66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2DA7-996A-4CCC-900D-45252076581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48F38F-EA5E-4E8D-BF2D-E4D819208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3D7C8-5EF3-464B-BE51-F83CE547F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F29C-CF89-49F5-B214-468F66BCF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3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FB8BD-BE51-4ED9-A815-839C90D3E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D4D3A-6BCB-4AB8-BA90-A8C855242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455D8-386A-49A7-B983-8CD303A47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D7613-8D17-41BF-A120-D11B80C83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2DA7-996A-4CCC-900D-45252076581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91BFC-6D20-4AC8-8406-6AEB32E7C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6A95CC-A149-4227-897E-0ED799D9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F29C-CF89-49F5-B214-468F66BCF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32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E9B10-CF0E-43CA-BCED-724EFCAAF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F83950-A8BD-4382-B508-00BEFD8BB0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AC3CE-9318-4555-87D4-22558BCBD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21BB9-FC94-4194-9D0A-23304D16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2DA7-996A-4CCC-900D-45252076581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E341D-0240-4E3B-8CFF-067E1A475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E3A66-3A72-4FC0-9650-A4F648F7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EF29C-CF89-49F5-B214-468F66BCF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0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F31EE7-97AC-4E97-9EFF-1508CDB36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F3E58-3567-442F-86A0-DD1E2C34C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E9E67-C1FF-497C-81E8-3CC7B167B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52DA7-996A-4CCC-900D-45252076581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B7CB2-EFE7-4A0E-948E-21D19B252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DCA5A-CBE9-4134-B365-726AE8C58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EF29C-CF89-49F5-B214-468F66BCF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31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6553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tmp"/><Relationship Id="rId4" Type="http://schemas.openxmlformats.org/officeDocument/2006/relationships/image" Target="../media/image41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mp"/><Relationship Id="rId4" Type="http://schemas.openxmlformats.org/officeDocument/2006/relationships/image" Target="../media/image48.t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56.wmf"/><Relationship Id="rId3" Type="http://schemas.openxmlformats.org/officeDocument/2006/relationships/image" Target="../media/image51.wmf"/><Relationship Id="rId7" Type="http://schemas.openxmlformats.org/officeDocument/2006/relationships/image" Target="../media/image53.wmf"/><Relationship Id="rId12" Type="http://schemas.openxmlformats.org/officeDocument/2006/relationships/oleObject" Target="../embeddings/oleObject12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55.wmf"/><Relationship Id="rId5" Type="http://schemas.openxmlformats.org/officeDocument/2006/relationships/image" Target="../media/image52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5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tmp"/><Relationship Id="rId7" Type="http://schemas.openxmlformats.org/officeDocument/2006/relationships/image" Target="../media/image11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mp"/><Relationship Id="rId11" Type="http://schemas.openxmlformats.org/officeDocument/2006/relationships/image" Target="../media/image14.svg"/><Relationship Id="rId5" Type="http://schemas.openxmlformats.org/officeDocument/2006/relationships/image" Target="../media/image9.jpg"/><Relationship Id="rId10" Type="http://schemas.openxmlformats.org/officeDocument/2006/relationships/image" Target="../media/image13.png"/><Relationship Id="rId4" Type="http://schemas.openxmlformats.org/officeDocument/2006/relationships/image" Target="../media/image57.jp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mp"/><Relationship Id="rId13" Type="http://schemas.openxmlformats.org/officeDocument/2006/relationships/image" Target="../media/image15.jpeg"/><Relationship Id="rId3" Type="http://schemas.openxmlformats.org/officeDocument/2006/relationships/image" Target="../media/image7.tmp"/><Relationship Id="rId7" Type="http://schemas.openxmlformats.org/officeDocument/2006/relationships/image" Target="../media/image10.tmp"/><Relationship Id="rId12" Type="http://schemas.openxmlformats.org/officeDocument/2006/relationships/image" Target="../media/image14.sv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png"/><Relationship Id="rId5" Type="http://schemas.microsoft.com/office/2007/relationships/hdphoto" Target="../media/hdphoto1.wdp"/><Relationship Id="rId15" Type="http://schemas.openxmlformats.org/officeDocument/2006/relationships/image" Target="../media/image17.png"/><Relationship Id="rId10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3.wmf"/><Relationship Id="rId3" Type="http://schemas.openxmlformats.org/officeDocument/2006/relationships/image" Target="../media/image18.wmf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8D4A1-3644-4A9D-A7F0-B7AB59E32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52" y="25606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Automated platform for rapid multifunctional materials characterization under dynamic programmable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6AE3E-7587-4440-B4C6-8751B9BAC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252" y="1581631"/>
            <a:ext cx="3264018" cy="632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Eric Muckley, Ilia Ivanov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3C00CB-79B1-45F5-83E3-476C1B2B90C3}"/>
              </a:ext>
            </a:extLst>
          </p:cNvPr>
          <p:cNvSpPr txBox="1">
            <a:spLocks/>
          </p:cNvSpPr>
          <p:nvPr/>
        </p:nvSpPr>
        <p:spPr>
          <a:xfrm>
            <a:off x="645252" y="2213980"/>
            <a:ext cx="10708547" cy="23534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Abstract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Novel materials must be screened for stability and functionality under a broad range of ambient environmental conditions before they can be deployed in real-world applications. Multidimensionality of the environmental parameter space (temperature, pressure, humidity, gas/vapor composition) and common characterization modes (electrical, optical, gravimetric, viscoelastic) creates unique challenges for efficient data processing and experimental design. We developed an integrated computer-controlled system which enables simultaneous multi-sample screening of electrical, optical, gravimetric and viscoelastic properties of materials under programmable dynamic environments. Custom software performs on-the-fly data analysis and modeling, real-time iterative feedback for dynamic experimental settings, and rapid visualization of experimental results. The system reduces the time needed for researcher-directed experiment planning and data processing from hours to minutes, enabling high-throughput characterization of functionality and environmental response of a broad range of materials including oxides, nanotubes, two-dimensional materials, biomolecules, perovskites, polymers and ionic liquids. Here we demonstrate capabilities of the system, describe operational algorithms, and provide examples of high-quality multifunctional data acquired with minimal human intervention.</a:t>
            </a:r>
          </a:p>
        </p:txBody>
      </p:sp>
    </p:spTree>
    <p:extLst>
      <p:ext uri="{BB962C8B-B14F-4D97-AF65-F5344CB8AC3E}">
        <p14:creationId xmlns:p14="http://schemas.microsoft.com/office/powerpoint/2010/main" val="998328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287" y="759678"/>
            <a:ext cx="3386588" cy="24139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075" y="3287045"/>
            <a:ext cx="3267013" cy="242420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94037" y="839680"/>
            <a:ext cx="3613234" cy="2477538"/>
            <a:chOff x="360217" y="195973"/>
            <a:chExt cx="9799635" cy="671945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7" y="195973"/>
              <a:ext cx="9799635" cy="67194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2" t="29661" r="69503" b="21267"/>
            <a:stretch/>
          </p:blipFill>
          <p:spPr>
            <a:xfrm>
              <a:off x="8641242" y="2161309"/>
              <a:ext cx="1260764" cy="329738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2095137" y="2133600"/>
              <a:ext cx="1301341" cy="3352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98" y="647255"/>
            <a:ext cx="4997508" cy="50527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0" y="3342051"/>
            <a:ext cx="3655423" cy="24540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D3C5C3-3571-4CC0-8525-381DE1F27DF5}"/>
              </a:ext>
            </a:extLst>
          </p:cNvPr>
          <p:cNvSpPr txBox="1"/>
          <p:nvPr/>
        </p:nvSpPr>
        <p:spPr>
          <a:xfrm>
            <a:off x="709846" y="1422887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51042F-E74D-404A-BB62-44887D6676BB}"/>
              </a:ext>
            </a:extLst>
          </p:cNvPr>
          <p:cNvSpPr txBox="1"/>
          <p:nvPr/>
        </p:nvSpPr>
        <p:spPr>
          <a:xfrm>
            <a:off x="4296680" y="934120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76D3A7-A738-4482-B325-167B4AFA5635}"/>
              </a:ext>
            </a:extLst>
          </p:cNvPr>
          <p:cNvSpPr txBox="1"/>
          <p:nvPr/>
        </p:nvSpPr>
        <p:spPr>
          <a:xfrm>
            <a:off x="728531" y="3433216"/>
            <a:ext cx="662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76D3A7-A738-4482-B325-167B4AFA5635}"/>
              </a:ext>
            </a:extLst>
          </p:cNvPr>
          <p:cNvSpPr txBox="1"/>
          <p:nvPr/>
        </p:nvSpPr>
        <p:spPr>
          <a:xfrm>
            <a:off x="4306485" y="3519931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76D3A7-A738-4482-B325-167B4AFA5635}"/>
              </a:ext>
            </a:extLst>
          </p:cNvPr>
          <p:cNvSpPr txBox="1"/>
          <p:nvPr/>
        </p:nvSpPr>
        <p:spPr>
          <a:xfrm>
            <a:off x="7295999" y="856772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313316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49" y="175173"/>
            <a:ext cx="7721477" cy="6207893"/>
          </a:xfrm>
        </p:spPr>
      </p:pic>
    </p:spTree>
    <p:extLst>
      <p:ext uri="{BB962C8B-B14F-4D97-AF65-F5344CB8AC3E}">
        <p14:creationId xmlns:p14="http://schemas.microsoft.com/office/powerpoint/2010/main" val="3323652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765" y="233761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b="1" dirty="0"/>
              <a:t>UNUSED / SUPPLEMENTAL FIGURES</a:t>
            </a:r>
          </a:p>
        </p:txBody>
      </p:sp>
    </p:spTree>
    <p:extLst>
      <p:ext uri="{BB962C8B-B14F-4D97-AF65-F5344CB8AC3E}">
        <p14:creationId xmlns:p14="http://schemas.microsoft.com/office/powerpoint/2010/main" val="1172404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B8704A-3F76-4AF0-A7F6-B61D1F7301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" t="2680"/>
          <a:stretch/>
        </p:blipFill>
        <p:spPr>
          <a:xfrm>
            <a:off x="7235533" y="172792"/>
            <a:ext cx="3215155" cy="237990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321554B-C627-4470-93E8-4AAF811EF74E}"/>
              </a:ext>
            </a:extLst>
          </p:cNvPr>
          <p:cNvGrpSpPr/>
          <p:nvPr/>
        </p:nvGrpSpPr>
        <p:grpSpPr>
          <a:xfrm>
            <a:off x="3957339" y="181982"/>
            <a:ext cx="3070201" cy="2361528"/>
            <a:chOff x="6849481" y="3135896"/>
            <a:chExt cx="2177759" cy="16936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10AD1E-0334-4CF0-BBFA-2E536135A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481" y="3135896"/>
              <a:ext cx="2177759" cy="169361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EC905A-0F53-461C-BAE3-1D94967E79DE}"/>
                </a:ext>
              </a:extLst>
            </p:cNvPr>
            <p:cNvSpPr txBox="1"/>
            <p:nvPr/>
          </p:nvSpPr>
          <p:spPr>
            <a:xfrm>
              <a:off x="8034224" y="3190432"/>
              <a:ext cx="657582" cy="202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resonance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3882F6-09FE-4E8D-98C3-BACABB7090C3}"/>
                </a:ext>
              </a:extLst>
            </p:cNvPr>
            <p:cNvSpPr txBox="1"/>
            <p:nvPr/>
          </p:nvSpPr>
          <p:spPr>
            <a:xfrm>
              <a:off x="8218657" y="3653839"/>
              <a:ext cx="352929" cy="202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spur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2F0845-7304-428A-8601-519362905D7F}"/>
                </a:ext>
              </a:extLst>
            </p:cNvPr>
            <p:cNvSpPr txBox="1"/>
            <p:nvPr/>
          </p:nvSpPr>
          <p:spPr>
            <a:xfrm>
              <a:off x="8472738" y="3828317"/>
              <a:ext cx="352929" cy="202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spur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A41176E-8C57-45F2-AA6C-2699A334AF2B}"/>
              </a:ext>
            </a:extLst>
          </p:cNvPr>
          <p:cNvSpPr txBox="1"/>
          <p:nvPr/>
        </p:nvSpPr>
        <p:spPr>
          <a:xfrm>
            <a:off x="3418078" y="168355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99C5B-9AED-4DCC-A1C9-0419EBC25C45}"/>
              </a:ext>
            </a:extLst>
          </p:cNvPr>
          <p:cNvSpPr txBox="1"/>
          <p:nvPr/>
        </p:nvSpPr>
        <p:spPr>
          <a:xfrm>
            <a:off x="6934383" y="168356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14" name="Picture 1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D447046-10A4-41CF-82D8-F0EBC2B70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115" y="2784575"/>
            <a:ext cx="2947527" cy="3751800"/>
          </a:xfrm>
          <a:prstGeom prst="rect">
            <a:avLst/>
          </a:prstGeom>
        </p:spPr>
      </p:pic>
      <p:pic>
        <p:nvPicPr>
          <p:cNvPr id="15" name="Picture 1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E163CB5-4246-47D7-82D3-D70C6E6DE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69" y="2784576"/>
            <a:ext cx="2913632" cy="3751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C99C5B-9AED-4DCC-A1C9-0419EBC25C45}"/>
              </a:ext>
            </a:extLst>
          </p:cNvPr>
          <p:cNvSpPr txBox="1"/>
          <p:nvPr/>
        </p:nvSpPr>
        <p:spPr>
          <a:xfrm>
            <a:off x="7048004" y="2322910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99C5B-9AED-4DCC-A1C9-0419EBC25C45}"/>
              </a:ext>
            </a:extLst>
          </p:cNvPr>
          <p:cNvSpPr txBox="1"/>
          <p:nvPr/>
        </p:nvSpPr>
        <p:spPr>
          <a:xfrm>
            <a:off x="3451440" y="2322910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385704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702" y="292657"/>
            <a:ext cx="3345219" cy="3340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87" y="2497257"/>
            <a:ext cx="3354022" cy="33408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809" y="292657"/>
            <a:ext cx="3261588" cy="334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4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BF00F8-0ADF-4E4C-B5AD-896284826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760" y="0"/>
            <a:ext cx="6819543" cy="67926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D3C5C3-3571-4CC0-8525-381DE1F27DF5}"/>
              </a:ext>
            </a:extLst>
          </p:cNvPr>
          <p:cNvSpPr txBox="1"/>
          <p:nvPr/>
        </p:nvSpPr>
        <p:spPr>
          <a:xfrm>
            <a:off x="3802530" y="822136"/>
            <a:ext cx="1089552" cy="59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6D3A7-A738-4482-B325-167B4AFA5635}"/>
              </a:ext>
            </a:extLst>
          </p:cNvPr>
          <p:cNvSpPr txBox="1"/>
          <p:nvPr/>
        </p:nvSpPr>
        <p:spPr>
          <a:xfrm>
            <a:off x="6803375" y="816794"/>
            <a:ext cx="1089552" cy="59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6D3A7-A738-4482-B325-167B4AFA5635}"/>
              </a:ext>
            </a:extLst>
          </p:cNvPr>
          <p:cNvSpPr txBox="1"/>
          <p:nvPr/>
        </p:nvSpPr>
        <p:spPr>
          <a:xfrm>
            <a:off x="3802530" y="3831186"/>
            <a:ext cx="1053845" cy="59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6D3A7-A738-4482-B325-167B4AFA5635}"/>
              </a:ext>
            </a:extLst>
          </p:cNvPr>
          <p:cNvSpPr txBox="1"/>
          <p:nvPr/>
        </p:nvSpPr>
        <p:spPr>
          <a:xfrm>
            <a:off x="6874916" y="3831186"/>
            <a:ext cx="1053845" cy="59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829034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738ABA-014C-4C5A-B103-30D011B05BA4}"/>
              </a:ext>
            </a:extLst>
          </p:cNvPr>
          <p:cNvGrpSpPr/>
          <p:nvPr/>
        </p:nvGrpSpPr>
        <p:grpSpPr>
          <a:xfrm>
            <a:off x="8704006" y="53796"/>
            <a:ext cx="973668" cy="1929721"/>
            <a:chOff x="6030289" y="887390"/>
            <a:chExt cx="941283" cy="2176005"/>
          </a:xfrm>
        </p:grpSpPr>
        <p:pic>
          <p:nvPicPr>
            <p:cNvPr id="9" name="Content Placeholder 8" descr="A close up of a map&#10;&#10;Description automatically generated">
              <a:extLst>
                <a:ext uri="{FF2B5EF4-FFF2-40B4-BE49-F238E27FC236}">
                  <a16:creationId xmlns:a16="http://schemas.microsoft.com/office/drawing/2014/main" id="{F6EE54C0-AB61-4B1D-B570-2DA8F9FB2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14" t="29062" r="-135" b="34841"/>
            <a:stretch/>
          </p:blipFill>
          <p:spPr>
            <a:xfrm>
              <a:off x="6096000" y="1374707"/>
              <a:ext cx="287593" cy="157070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17F419-ACFB-4A80-8CC5-2639C041E572}"/>
                </a:ext>
              </a:extLst>
            </p:cNvPr>
            <p:cNvSpPr txBox="1"/>
            <p:nvPr/>
          </p:nvSpPr>
          <p:spPr>
            <a:xfrm>
              <a:off x="6280357" y="269406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1F45B0-0258-49BA-91DB-A17343AA710E}"/>
                </a:ext>
              </a:extLst>
            </p:cNvPr>
            <p:cNvSpPr txBox="1"/>
            <p:nvPr/>
          </p:nvSpPr>
          <p:spPr>
            <a:xfrm>
              <a:off x="6280357" y="2332105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23F982-9319-4B7C-9221-33CB089B52BA}"/>
                </a:ext>
              </a:extLst>
            </p:cNvPr>
            <p:cNvSpPr txBox="1"/>
            <p:nvPr/>
          </p:nvSpPr>
          <p:spPr>
            <a:xfrm>
              <a:off x="6280357" y="195726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53F179-2E9A-43D7-B78C-22D4464D6676}"/>
                </a:ext>
              </a:extLst>
            </p:cNvPr>
            <p:cNvSpPr txBox="1"/>
            <p:nvPr/>
          </p:nvSpPr>
          <p:spPr>
            <a:xfrm>
              <a:off x="6280357" y="158823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75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69901C-3158-456F-9AAD-187C3550B7A2}"/>
                </a:ext>
              </a:extLst>
            </p:cNvPr>
            <p:cNvSpPr txBox="1"/>
            <p:nvPr/>
          </p:nvSpPr>
          <p:spPr>
            <a:xfrm>
              <a:off x="6280357" y="120447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95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F9878C-475C-4242-A45E-8A6EEA606235}"/>
                </a:ext>
              </a:extLst>
            </p:cNvPr>
            <p:cNvSpPr txBox="1"/>
            <p:nvPr/>
          </p:nvSpPr>
          <p:spPr>
            <a:xfrm>
              <a:off x="6030289" y="88739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RH (%)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801212-4C35-455D-831B-E22B72FD877D}"/>
              </a:ext>
            </a:extLst>
          </p:cNvPr>
          <p:cNvGrpSpPr/>
          <p:nvPr/>
        </p:nvGrpSpPr>
        <p:grpSpPr>
          <a:xfrm>
            <a:off x="1391241" y="0"/>
            <a:ext cx="7346751" cy="2816314"/>
            <a:chOff x="425221" y="360695"/>
            <a:chExt cx="7346751" cy="2816314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6D5BBDB6-A216-4052-A02A-074EBF2D1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221" y="360695"/>
              <a:ext cx="7312765" cy="281631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0B835F-4407-4AAC-A206-B9862185F39A}"/>
                </a:ext>
              </a:extLst>
            </p:cNvPr>
            <p:cNvSpPr txBox="1"/>
            <p:nvPr/>
          </p:nvSpPr>
          <p:spPr>
            <a:xfrm>
              <a:off x="6287270" y="2067350"/>
              <a:ext cx="1484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200 mV/s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541E8C-0915-467E-9981-07F2C91BAD40}"/>
                </a:ext>
              </a:extLst>
            </p:cNvPr>
            <p:cNvSpPr txBox="1"/>
            <p:nvPr/>
          </p:nvSpPr>
          <p:spPr>
            <a:xfrm>
              <a:off x="4137524" y="2067350"/>
              <a:ext cx="13131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50 mV/s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1516A0-5FCB-433F-9F6A-D02D114BC864}"/>
                </a:ext>
              </a:extLst>
            </p:cNvPr>
            <p:cNvSpPr txBox="1"/>
            <p:nvPr/>
          </p:nvSpPr>
          <p:spPr>
            <a:xfrm>
              <a:off x="2041423" y="2067350"/>
              <a:ext cx="13131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25 mV/s</a:t>
              </a:r>
            </a:p>
          </p:txBody>
        </p:sp>
      </p:grpSp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DC4108B2-E1AA-4764-8DBE-53087674A3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28" y="2758024"/>
            <a:ext cx="4432410" cy="3937054"/>
          </a:xfrm>
          <a:prstGeom prst="rect">
            <a:avLst/>
          </a:prstGeom>
        </p:spPr>
      </p:pic>
      <p:pic>
        <p:nvPicPr>
          <p:cNvPr id="27" name="Picture 26" descr="A close up of a map&#10;&#10;Description automatically generated">
            <a:extLst>
              <a:ext uri="{FF2B5EF4-FFF2-40B4-BE49-F238E27FC236}">
                <a16:creationId xmlns:a16="http://schemas.microsoft.com/office/drawing/2014/main" id="{F355534C-AB35-421E-839C-A0FCA33B1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73" y="2853184"/>
            <a:ext cx="3396402" cy="39370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83DAB3F-77B5-4CF8-BE81-CA30B548461B}"/>
              </a:ext>
            </a:extLst>
          </p:cNvPr>
          <p:cNvSpPr txBox="1"/>
          <p:nvPr/>
        </p:nvSpPr>
        <p:spPr>
          <a:xfrm>
            <a:off x="2201580" y="53796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7EC9E2-41C3-4E28-98AB-3E270E822399}"/>
              </a:ext>
            </a:extLst>
          </p:cNvPr>
          <p:cNvSpPr txBox="1"/>
          <p:nvPr/>
        </p:nvSpPr>
        <p:spPr>
          <a:xfrm>
            <a:off x="1044509" y="2816314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BE0BEA-4AC3-4822-BC00-607905C2FF54}"/>
              </a:ext>
            </a:extLst>
          </p:cNvPr>
          <p:cNvSpPr txBox="1"/>
          <p:nvPr/>
        </p:nvSpPr>
        <p:spPr>
          <a:xfrm>
            <a:off x="5696652" y="290819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1EA638D-C1F5-4C4D-8B9B-2A87133CC0B9}"/>
              </a:ext>
            </a:extLst>
          </p:cNvPr>
          <p:cNvCxnSpPr>
            <a:cxnSpLocks/>
          </p:cNvCxnSpPr>
          <p:nvPr/>
        </p:nvCxnSpPr>
        <p:spPr>
          <a:xfrm flipV="1">
            <a:off x="8608171" y="5355772"/>
            <a:ext cx="324404" cy="200296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73A4F5B-0BBB-43F5-B9D4-752131C57F9A}"/>
              </a:ext>
            </a:extLst>
          </p:cNvPr>
          <p:cNvCxnSpPr>
            <a:cxnSpLocks/>
          </p:cNvCxnSpPr>
          <p:nvPr/>
        </p:nvCxnSpPr>
        <p:spPr>
          <a:xfrm flipH="1">
            <a:off x="8287999" y="5077097"/>
            <a:ext cx="320172" cy="159048"/>
          </a:xfrm>
          <a:prstGeom prst="straightConnector1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663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9F3BFC-1F2D-46EB-B21C-0582F7306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1" y="762000"/>
            <a:ext cx="6169267" cy="4724400"/>
          </a:xfr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D3A454FC-9249-4819-89C8-E1B730F8CA89}"/>
              </a:ext>
            </a:extLst>
          </p:cNvPr>
          <p:cNvGrpSpPr/>
          <p:nvPr/>
        </p:nvGrpSpPr>
        <p:grpSpPr>
          <a:xfrm>
            <a:off x="5127578" y="1370113"/>
            <a:ext cx="4603479" cy="2976265"/>
            <a:chOff x="2927371" y="3044380"/>
            <a:chExt cx="4603479" cy="297626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A9BBC5-3851-423B-91FE-581180C21591}"/>
                </a:ext>
              </a:extLst>
            </p:cNvPr>
            <p:cNvSpPr txBox="1"/>
            <p:nvPr/>
          </p:nvSpPr>
          <p:spPr>
            <a:xfrm>
              <a:off x="2927371" y="3044380"/>
              <a:ext cx="1333215" cy="307777"/>
            </a:xfrm>
            <a:prstGeom prst="rect">
              <a:avLst/>
            </a:prstGeom>
            <a:noFill/>
            <a:scene3d>
              <a:camera prst="orthographicFront">
                <a:rot lat="0" lon="0" rev="1950000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 electrical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0743DB0-272E-4860-8BBE-FD212E1D6D56}"/>
                </a:ext>
              </a:extLst>
            </p:cNvPr>
            <p:cNvSpPr txBox="1"/>
            <p:nvPr/>
          </p:nvSpPr>
          <p:spPr>
            <a:xfrm>
              <a:off x="4165909" y="3960268"/>
              <a:ext cx="1209531" cy="307777"/>
            </a:xfrm>
            <a:prstGeom prst="rect">
              <a:avLst/>
            </a:prstGeom>
            <a:noFill/>
            <a:scene3d>
              <a:camera prst="orthographicFront">
                <a:rot lat="0" lon="0" rev="1950000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DC electrical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965A0B-AF8D-4BD8-8D28-7C45466F32D4}"/>
                </a:ext>
              </a:extLst>
            </p:cNvPr>
            <p:cNvSpPr txBox="1"/>
            <p:nvPr/>
          </p:nvSpPr>
          <p:spPr>
            <a:xfrm>
              <a:off x="5375440" y="4673138"/>
              <a:ext cx="1209531" cy="523220"/>
            </a:xfrm>
            <a:prstGeom prst="rect">
              <a:avLst/>
            </a:prstGeom>
            <a:noFill/>
            <a:scene3d>
              <a:camera prst="orthographicFront">
                <a:rot lat="0" lon="0" rev="1950000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Gravimetric/ viscoelastic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C9C624-D143-4BF9-829D-946F94D2B99C}"/>
                </a:ext>
              </a:extLst>
            </p:cNvPr>
            <p:cNvSpPr txBox="1"/>
            <p:nvPr/>
          </p:nvSpPr>
          <p:spPr>
            <a:xfrm>
              <a:off x="6737371" y="5712868"/>
              <a:ext cx="793479" cy="307777"/>
            </a:xfrm>
            <a:prstGeom prst="rect">
              <a:avLst/>
            </a:prstGeom>
            <a:noFill/>
            <a:scene3d>
              <a:camera prst="orthographicFront">
                <a:rot lat="0" lon="0" rev="1950000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Optical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AB97997-C0C7-4989-BF69-4883C6CA68DA}"/>
              </a:ext>
            </a:extLst>
          </p:cNvPr>
          <p:cNvSpPr txBox="1"/>
          <p:nvPr/>
        </p:nvSpPr>
        <p:spPr>
          <a:xfrm>
            <a:off x="2787918" y="1050039"/>
            <a:ext cx="1034198" cy="64633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real dielectric constant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C50327-6329-416A-9297-CC2ADCC94EB2}"/>
              </a:ext>
            </a:extLst>
          </p:cNvPr>
          <p:cNvSpPr txBox="1"/>
          <p:nvPr/>
        </p:nvSpPr>
        <p:spPr>
          <a:xfrm>
            <a:off x="2700220" y="1639670"/>
            <a:ext cx="1121897" cy="64633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imaginary dielectric constant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B35737-8CF9-4208-94CD-43A8C8E97227}"/>
              </a:ext>
            </a:extLst>
          </p:cNvPr>
          <p:cNvSpPr txBox="1"/>
          <p:nvPr/>
        </p:nvSpPr>
        <p:spPr>
          <a:xfrm>
            <a:off x="2700220" y="2277413"/>
            <a:ext cx="1121897" cy="46166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current @ +1V bias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12E276-E772-4905-8757-B30B7DB93FB2}"/>
              </a:ext>
            </a:extLst>
          </p:cNvPr>
          <p:cNvSpPr txBox="1"/>
          <p:nvPr/>
        </p:nvSpPr>
        <p:spPr>
          <a:xfrm>
            <a:off x="2710282" y="2883083"/>
            <a:ext cx="1111835" cy="46166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freq. shift @ 5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overtone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240F9E-811A-4C2E-9778-E9701AEBD4A4}"/>
              </a:ext>
            </a:extLst>
          </p:cNvPr>
          <p:cNvSpPr txBox="1"/>
          <p:nvPr/>
        </p:nvSpPr>
        <p:spPr>
          <a:xfrm>
            <a:off x="2590802" y="3488214"/>
            <a:ext cx="1231315" cy="46166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shear modulus @ 5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overtone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7ADD24-25F0-49B8-ACC8-DA49BDFBC708}"/>
              </a:ext>
            </a:extLst>
          </p:cNvPr>
          <p:cNvSpPr txBox="1"/>
          <p:nvPr/>
        </p:nvSpPr>
        <p:spPr>
          <a:xfrm>
            <a:off x="2917778" y="4004660"/>
            <a:ext cx="904338" cy="64633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index of refraction @ 820 nm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E91D7D-FD73-4894-9B7D-5E4A5E3FB443}"/>
              </a:ext>
            </a:extLst>
          </p:cNvPr>
          <p:cNvSpPr txBox="1"/>
          <p:nvPr/>
        </p:nvSpPr>
        <p:spPr>
          <a:xfrm>
            <a:off x="2590800" y="4719936"/>
            <a:ext cx="1231316" cy="46166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extinction coef. @ 820 nm</a:t>
            </a:r>
          </a:p>
        </p:txBody>
      </p:sp>
    </p:spTree>
    <p:extLst>
      <p:ext uri="{BB962C8B-B14F-4D97-AF65-F5344CB8AC3E}">
        <p14:creationId xmlns:p14="http://schemas.microsoft.com/office/powerpoint/2010/main" val="2415792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9F3BFC-1F2D-46EB-B21C-0582F7306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824" y="762000"/>
            <a:ext cx="6169267" cy="47244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A0A5FD-4871-4A8E-98A9-20174EBD03B4}"/>
              </a:ext>
            </a:extLst>
          </p:cNvPr>
          <p:cNvSpPr txBox="1"/>
          <p:nvPr/>
        </p:nvSpPr>
        <p:spPr>
          <a:xfrm>
            <a:off x="4539062" y="934672"/>
            <a:ext cx="1034198" cy="73866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dielectric constant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24C9E-D54C-4C67-A8C5-E068DF98491A}"/>
              </a:ext>
            </a:extLst>
          </p:cNvPr>
          <p:cNvSpPr txBox="1"/>
          <p:nvPr/>
        </p:nvSpPr>
        <p:spPr>
          <a:xfrm>
            <a:off x="3907641" y="508226"/>
            <a:ext cx="1219200" cy="5232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humidity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7B9EA-2AD5-4787-9E71-5B7F7F0D6E80}"/>
              </a:ext>
            </a:extLst>
          </p:cNvPr>
          <p:cNvSpPr txBox="1"/>
          <p:nvPr/>
        </p:nvSpPr>
        <p:spPr>
          <a:xfrm>
            <a:off x="5288089" y="1531220"/>
            <a:ext cx="1562877" cy="73866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imaginary dielectric constant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C64A8-0152-4443-A9C0-C0294E27A116}"/>
              </a:ext>
            </a:extLst>
          </p:cNvPr>
          <p:cNvSpPr txBox="1"/>
          <p:nvPr/>
        </p:nvSpPr>
        <p:spPr>
          <a:xfrm>
            <a:off x="6074216" y="2269884"/>
            <a:ext cx="1121897" cy="5232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@ +1V bias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F1F4A-0292-4E4F-9A34-0AD86A0A15D0}"/>
              </a:ext>
            </a:extLst>
          </p:cNvPr>
          <p:cNvSpPr txBox="1"/>
          <p:nvPr/>
        </p:nvSpPr>
        <p:spPr>
          <a:xfrm>
            <a:off x="6853536" y="2905780"/>
            <a:ext cx="1302434" cy="5232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freq. shift @ 5</a:t>
            </a:r>
            <a:r>
              <a:rPr lang="en-US" sz="1400" baseline="30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overtone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251DEA-9E6B-497C-A313-2EFF6C5F8601}"/>
              </a:ext>
            </a:extLst>
          </p:cNvPr>
          <p:cNvSpPr txBox="1"/>
          <p:nvPr/>
        </p:nvSpPr>
        <p:spPr>
          <a:xfrm>
            <a:off x="7569990" y="3408066"/>
            <a:ext cx="1537286" cy="5232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shear modulus @ 5</a:t>
            </a:r>
            <a:r>
              <a:rPr lang="en-US" sz="1400" baseline="30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overtone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08BEFB-E84B-427B-98B1-BB25B9DFA1B4}"/>
              </a:ext>
            </a:extLst>
          </p:cNvPr>
          <p:cNvSpPr txBox="1"/>
          <p:nvPr/>
        </p:nvSpPr>
        <p:spPr>
          <a:xfrm>
            <a:off x="8466524" y="3889293"/>
            <a:ext cx="1058476" cy="73866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 of refraction @ 820 nm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3A454FC-9249-4819-89C8-E1B730F8CA89}"/>
              </a:ext>
            </a:extLst>
          </p:cNvPr>
          <p:cNvGrpSpPr/>
          <p:nvPr/>
        </p:nvGrpSpPr>
        <p:grpSpPr>
          <a:xfrm>
            <a:off x="1880865" y="1519449"/>
            <a:ext cx="1209531" cy="3440480"/>
            <a:chOff x="388635" y="1553099"/>
            <a:chExt cx="1209531" cy="344048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A9BBC5-3851-423B-91FE-581180C21591}"/>
                </a:ext>
              </a:extLst>
            </p:cNvPr>
            <p:cNvSpPr txBox="1"/>
            <p:nvPr/>
          </p:nvSpPr>
          <p:spPr>
            <a:xfrm>
              <a:off x="488997" y="1553099"/>
              <a:ext cx="967618" cy="523220"/>
            </a:xfrm>
            <a:prstGeom prst="rect">
              <a:avLst/>
            </a:prstGeom>
            <a:noFill/>
            <a:scene3d>
              <a:camera prst="orthographicFront">
                <a:rot lat="0" lon="0" rev="270000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 electrical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0743DB0-272E-4860-8BBE-FD212E1D6D56}"/>
                </a:ext>
              </a:extLst>
            </p:cNvPr>
            <p:cNvSpPr txBox="1"/>
            <p:nvPr/>
          </p:nvSpPr>
          <p:spPr>
            <a:xfrm>
              <a:off x="488997" y="2497872"/>
              <a:ext cx="1021557" cy="523220"/>
            </a:xfrm>
            <a:prstGeom prst="rect">
              <a:avLst/>
            </a:prstGeom>
            <a:noFill/>
            <a:scene3d>
              <a:camera prst="orthographicFront">
                <a:rot lat="0" lon="0" rev="270000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DC electrical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965A0B-AF8D-4BD8-8D28-7C45466F32D4}"/>
                </a:ext>
              </a:extLst>
            </p:cNvPr>
            <p:cNvSpPr txBox="1"/>
            <p:nvPr/>
          </p:nvSpPr>
          <p:spPr>
            <a:xfrm>
              <a:off x="388635" y="3497987"/>
              <a:ext cx="1209531" cy="523220"/>
            </a:xfrm>
            <a:prstGeom prst="rect">
              <a:avLst/>
            </a:prstGeom>
            <a:noFill/>
            <a:scene3d>
              <a:camera prst="orthographicFront">
                <a:rot lat="0" lon="0" rev="270000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Gravimetric/ viscoelastic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C9C624-D143-4BF9-829D-946F94D2B99C}"/>
                </a:ext>
              </a:extLst>
            </p:cNvPr>
            <p:cNvSpPr txBox="1"/>
            <p:nvPr/>
          </p:nvSpPr>
          <p:spPr>
            <a:xfrm>
              <a:off x="711202" y="4685802"/>
              <a:ext cx="793479" cy="307777"/>
            </a:xfrm>
            <a:prstGeom prst="rect">
              <a:avLst/>
            </a:prstGeom>
            <a:noFill/>
            <a:scene3d>
              <a:camera prst="orthographicFront">
                <a:rot lat="0" lon="0" rev="270000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Optical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AAC123A-E3CC-454B-8806-A12CD216DB21}"/>
              </a:ext>
            </a:extLst>
          </p:cNvPr>
          <p:cNvSpPr txBox="1"/>
          <p:nvPr/>
        </p:nvSpPr>
        <p:spPr>
          <a:xfrm>
            <a:off x="9206466" y="4604569"/>
            <a:ext cx="1385334" cy="5232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extinction coef. @ 820 nm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E9685E-BE5E-41F7-9F18-162A43E97566}"/>
              </a:ext>
            </a:extLst>
          </p:cNvPr>
          <p:cNvGrpSpPr/>
          <p:nvPr/>
        </p:nvGrpSpPr>
        <p:grpSpPr>
          <a:xfrm>
            <a:off x="2895600" y="1143000"/>
            <a:ext cx="157342" cy="3966628"/>
            <a:chOff x="1411411" y="1143000"/>
            <a:chExt cx="157342" cy="3966628"/>
          </a:xfrm>
        </p:grpSpPr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FFD73D4F-15DA-4B86-8B03-4399DE219754}"/>
                </a:ext>
              </a:extLst>
            </p:cNvPr>
            <p:cNvSpPr/>
            <p:nvPr/>
          </p:nvSpPr>
          <p:spPr>
            <a:xfrm rot="10800000">
              <a:off x="1412141" y="1143000"/>
              <a:ext cx="156612" cy="967619"/>
            </a:xfrm>
            <a:prstGeom prst="rightBrace">
              <a:avLst>
                <a:gd name="adj1" fmla="val 8333"/>
                <a:gd name="adj2" fmla="val 50996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ight Brace 52">
              <a:extLst>
                <a:ext uri="{FF2B5EF4-FFF2-40B4-BE49-F238E27FC236}">
                  <a16:creationId xmlns:a16="http://schemas.microsoft.com/office/drawing/2014/main" id="{5F5C3D3F-D63B-42C8-9539-A239C3997408}"/>
                </a:ext>
              </a:extLst>
            </p:cNvPr>
            <p:cNvSpPr/>
            <p:nvPr/>
          </p:nvSpPr>
          <p:spPr>
            <a:xfrm rot="10800000">
              <a:off x="1411413" y="2943738"/>
              <a:ext cx="156612" cy="967619"/>
            </a:xfrm>
            <a:prstGeom prst="rightBrace">
              <a:avLst>
                <a:gd name="adj1" fmla="val 8333"/>
                <a:gd name="adj2" fmla="val 50996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01E406D1-8128-4947-A878-C9FE3E8016C3}"/>
                </a:ext>
              </a:extLst>
            </p:cNvPr>
            <p:cNvSpPr/>
            <p:nvPr/>
          </p:nvSpPr>
          <p:spPr>
            <a:xfrm rot="10800000">
              <a:off x="1411413" y="4142009"/>
              <a:ext cx="156612" cy="967619"/>
            </a:xfrm>
            <a:prstGeom prst="rightBrace">
              <a:avLst>
                <a:gd name="adj1" fmla="val 8333"/>
                <a:gd name="adj2" fmla="val 50996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Brace 54">
              <a:extLst>
                <a:ext uri="{FF2B5EF4-FFF2-40B4-BE49-F238E27FC236}">
                  <a16:creationId xmlns:a16="http://schemas.microsoft.com/office/drawing/2014/main" id="{23B400A4-7A61-414A-8A3F-C23EF6848CCB}"/>
                </a:ext>
              </a:extLst>
            </p:cNvPr>
            <p:cNvSpPr/>
            <p:nvPr/>
          </p:nvSpPr>
          <p:spPr>
            <a:xfrm rot="10800000">
              <a:off x="1411411" y="2347782"/>
              <a:ext cx="156613" cy="379424"/>
            </a:xfrm>
            <a:prstGeom prst="rightBrace">
              <a:avLst>
                <a:gd name="adj1" fmla="val 8333"/>
                <a:gd name="adj2" fmla="val 50996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9648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A09CBE4-6C1B-4B60-8D6C-2FD50529448B}"/>
              </a:ext>
            </a:extLst>
          </p:cNvPr>
          <p:cNvGrpSpPr/>
          <p:nvPr/>
        </p:nvGrpSpPr>
        <p:grpSpPr>
          <a:xfrm>
            <a:off x="1256516" y="3915891"/>
            <a:ext cx="9752498" cy="1444223"/>
            <a:chOff x="1631202" y="3713978"/>
            <a:chExt cx="8903870" cy="144422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91E40A6-F9CE-4194-9E36-AE6BDA0918D8}"/>
                </a:ext>
              </a:extLst>
            </p:cNvPr>
            <p:cNvSpPr/>
            <p:nvPr/>
          </p:nvSpPr>
          <p:spPr>
            <a:xfrm>
              <a:off x="1643264" y="3713978"/>
              <a:ext cx="8891808" cy="144422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mpd="thickThin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7432" rIns="45720" bIns="27432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2CDFCC4-7DD1-420C-BAE4-CBC4FA5E3ABB}"/>
                </a:ext>
              </a:extLst>
            </p:cNvPr>
            <p:cNvSpPr txBox="1"/>
            <p:nvPr/>
          </p:nvSpPr>
          <p:spPr>
            <a:xfrm>
              <a:off x="1631202" y="3752388"/>
              <a:ext cx="12715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Data analytics and modeling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885A6D-BEDF-4345-9CAE-472C285FCA01}"/>
              </a:ext>
            </a:extLst>
          </p:cNvPr>
          <p:cNvGrpSpPr/>
          <p:nvPr/>
        </p:nvGrpSpPr>
        <p:grpSpPr>
          <a:xfrm>
            <a:off x="1256517" y="1958080"/>
            <a:ext cx="9752498" cy="638495"/>
            <a:chOff x="1631202" y="2859003"/>
            <a:chExt cx="8903871" cy="638495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5AC0F45-CD74-4482-8149-C52551C25151}"/>
                </a:ext>
              </a:extLst>
            </p:cNvPr>
            <p:cNvSpPr/>
            <p:nvPr/>
          </p:nvSpPr>
          <p:spPr>
            <a:xfrm>
              <a:off x="1643264" y="2859003"/>
              <a:ext cx="8891809" cy="6384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mpd="thickThin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7432" rIns="45720" bIns="27432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9C4C755-87B3-4143-93DF-A837627C2139}"/>
                </a:ext>
              </a:extLst>
            </p:cNvPr>
            <p:cNvSpPr txBox="1"/>
            <p:nvPr/>
          </p:nvSpPr>
          <p:spPr>
            <a:xfrm>
              <a:off x="1631202" y="2893399"/>
              <a:ext cx="10987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Data acquisition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3DE27EBB-E403-4E4A-B4C8-0400743CC05B}"/>
              </a:ext>
            </a:extLst>
          </p:cNvPr>
          <p:cNvGrpSpPr/>
          <p:nvPr/>
        </p:nvGrpSpPr>
        <p:grpSpPr>
          <a:xfrm>
            <a:off x="1256517" y="2840673"/>
            <a:ext cx="9752498" cy="811560"/>
            <a:chOff x="1631202" y="1930778"/>
            <a:chExt cx="8903871" cy="81156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B357BCD-642A-47DD-8E0E-BCC8E2E01B49}"/>
                </a:ext>
              </a:extLst>
            </p:cNvPr>
            <p:cNvSpPr/>
            <p:nvPr/>
          </p:nvSpPr>
          <p:spPr>
            <a:xfrm>
              <a:off x="1643264" y="1930778"/>
              <a:ext cx="8891809" cy="81156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mpd="thickThin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7432" rIns="45720" bIns="27432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083E90A-AA2F-4433-8FC4-73CA1604D779}"/>
                </a:ext>
              </a:extLst>
            </p:cNvPr>
            <p:cNvSpPr txBox="1"/>
            <p:nvPr/>
          </p:nvSpPr>
          <p:spPr>
            <a:xfrm>
              <a:off x="1631202" y="2005910"/>
              <a:ext cx="9781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Real-time feedback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3735C54-996D-49A2-84A8-AADC4D6E8F03}"/>
              </a:ext>
            </a:extLst>
          </p:cNvPr>
          <p:cNvGrpSpPr/>
          <p:nvPr/>
        </p:nvGrpSpPr>
        <p:grpSpPr>
          <a:xfrm>
            <a:off x="1256517" y="1087236"/>
            <a:ext cx="9752498" cy="738838"/>
            <a:chOff x="1631202" y="707003"/>
            <a:chExt cx="8903871" cy="738838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442742F-F7F4-4E42-997C-3190DEC4D5C0}"/>
                </a:ext>
              </a:extLst>
            </p:cNvPr>
            <p:cNvSpPr/>
            <p:nvPr/>
          </p:nvSpPr>
          <p:spPr>
            <a:xfrm>
              <a:off x="1643264" y="707003"/>
              <a:ext cx="8891809" cy="7388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mpd="thickThin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7432" rIns="45720" bIns="27432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C65D04F-EDE8-4EBC-9D30-3CF2BBD314F7}"/>
                </a:ext>
              </a:extLst>
            </p:cNvPr>
            <p:cNvSpPr txBox="1"/>
            <p:nvPr/>
          </p:nvSpPr>
          <p:spPr>
            <a:xfrm>
              <a:off x="1631202" y="807992"/>
              <a:ext cx="1052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Design of experiment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E10D725-45FF-4FEE-8C1F-9915F345F7EB}"/>
              </a:ext>
            </a:extLst>
          </p:cNvPr>
          <p:cNvSpPr/>
          <p:nvPr/>
        </p:nvSpPr>
        <p:spPr>
          <a:xfrm>
            <a:off x="7125696" y="2062634"/>
            <a:ext cx="1629148" cy="446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QCM conductance spectra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117ECD-120A-4B5D-B52F-A2447E6A5B87}"/>
              </a:ext>
            </a:extLst>
          </p:cNvPr>
          <p:cNvSpPr/>
          <p:nvPr/>
        </p:nvSpPr>
        <p:spPr>
          <a:xfrm>
            <a:off x="7146760" y="1159133"/>
            <a:ext cx="1587021" cy="600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frequency range, bandwidth, crystal harmonics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21E8B2-2957-49C4-BCE7-05F10FA84736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 flipH="1">
            <a:off x="7940270" y="1759517"/>
            <a:ext cx="1" cy="3031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82E4AEF-55CD-49A4-AC04-E2E1F04FD393}"/>
              </a:ext>
            </a:extLst>
          </p:cNvPr>
          <p:cNvSpPr/>
          <p:nvPr/>
        </p:nvSpPr>
        <p:spPr>
          <a:xfrm>
            <a:off x="6984570" y="4019872"/>
            <a:ext cx="1911401" cy="6218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Deconvolute and fit peaks, calculate </a:t>
            </a:r>
            <a:r>
              <a:rPr lang="el-G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f, </a:t>
            </a:r>
            <a:r>
              <a:rPr lang="el-G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D, viscoelastic properties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07CD132-EF40-47DD-9063-3642D701BC4B}"/>
              </a:ext>
            </a:extLst>
          </p:cNvPr>
          <p:cNvSpPr/>
          <p:nvPr/>
        </p:nvSpPr>
        <p:spPr>
          <a:xfrm>
            <a:off x="5312830" y="2074173"/>
            <a:ext cx="986263" cy="423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spectra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C978CD-EB86-46A1-871C-5F50B225D669}"/>
              </a:ext>
            </a:extLst>
          </p:cNvPr>
          <p:cNvSpPr/>
          <p:nvPr/>
        </p:nvSpPr>
        <p:spPr>
          <a:xfrm>
            <a:off x="4989126" y="1245648"/>
            <a:ext cx="1633671" cy="427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wavelength range, integration time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486851-005E-47A8-BFF8-AF037F20AA06}"/>
              </a:ext>
            </a:extLst>
          </p:cNvPr>
          <p:cNvCxnSpPr>
            <a:cxnSpLocks/>
            <a:stCxn id="44" idx="2"/>
            <a:endCxn id="85" idx="0"/>
          </p:cNvCxnSpPr>
          <p:nvPr/>
        </p:nvCxnSpPr>
        <p:spPr>
          <a:xfrm>
            <a:off x="5805962" y="2497756"/>
            <a:ext cx="0" cy="150999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0BEF0C6-D3EB-436B-80C2-6335D30D4D39}"/>
              </a:ext>
            </a:extLst>
          </p:cNvPr>
          <p:cNvSpPr/>
          <p:nvPr/>
        </p:nvSpPr>
        <p:spPr>
          <a:xfrm>
            <a:off x="5211937" y="4007753"/>
            <a:ext cx="1188049" cy="6460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SNR, deconvolute and fit peaks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A4B22D8A-1A80-43D9-AAF3-D26C78F3CC6B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>
            <a:off x="5805962" y="1673002"/>
            <a:ext cx="0" cy="40117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BF3B61A-02D2-45D1-AE04-368A61B3D230}"/>
              </a:ext>
            </a:extLst>
          </p:cNvPr>
          <p:cNvSpPr/>
          <p:nvPr/>
        </p:nvSpPr>
        <p:spPr>
          <a:xfrm>
            <a:off x="3068086" y="2074173"/>
            <a:ext cx="1375622" cy="4235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I-V, C-V, impedance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DABA31B-2981-4601-9691-47875EE5895D}"/>
              </a:ext>
            </a:extLst>
          </p:cNvPr>
          <p:cNvSpPr/>
          <p:nvPr/>
        </p:nvSpPr>
        <p:spPr>
          <a:xfrm>
            <a:off x="2939062" y="1248159"/>
            <a:ext cx="1633671" cy="422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bias range, step size, frequency range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9412275-0498-4E6D-BCA0-F0CFE5712583}"/>
              </a:ext>
            </a:extLst>
          </p:cNvPr>
          <p:cNvCxnSpPr>
            <a:cxnSpLocks/>
            <a:stCxn id="107" idx="2"/>
            <a:endCxn id="106" idx="0"/>
          </p:cNvCxnSpPr>
          <p:nvPr/>
        </p:nvCxnSpPr>
        <p:spPr>
          <a:xfrm flipH="1">
            <a:off x="3755897" y="1670491"/>
            <a:ext cx="1" cy="4036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3B96EDF-1D3D-42D1-A4EC-00D33ACA92E0}"/>
              </a:ext>
            </a:extLst>
          </p:cNvPr>
          <p:cNvSpPr/>
          <p:nvPr/>
        </p:nvSpPr>
        <p:spPr>
          <a:xfrm>
            <a:off x="2943043" y="4120022"/>
            <a:ext cx="1625708" cy="4215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conductivity, capacitance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051498B-D8D1-4B07-A40A-4CE8974D1A80}"/>
              </a:ext>
            </a:extLst>
          </p:cNvPr>
          <p:cNvCxnSpPr>
            <a:cxnSpLocks/>
            <a:stCxn id="106" idx="2"/>
            <a:endCxn id="111" idx="0"/>
          </p:cNvCxnSpPr>
          <p:nvPr/>
        </p:nvCxnSpPr>
        <p:spPr>
          <a:xfrm>
            <a:off x="3755897" y="2497755"/>
            <a:ext cx="0" cy="162226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DDA307FA-E9C1-42B4-B4BB-D74B104CB5CC}"/>
              </a:ext>
            </a:extLst>
          </p:cNvPr>
          <p:cNvCxnSpPr>
            <a:cxnSpLocks/>
            <a:stCxn id="7" idx="2"/>
            <a:endCxn id="28" idx="0"/>
          </p:cNvCxnSpPr>
          <p:nvPr/>
        </p:nvCxnSpPr>
        <p:spPr>
          <a:xfrm>
            <a:off x="7940270" y="2509294"/>
            <a:ext cx="1" cy="15105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401">
            <a:extLst>
              <a:ext uri="{FF2B5EF4-FFF2-40B4-BE49-F238E27FC236}">
                <a16:creationId xmlns:a16="http://schemas.microsoft.com/office/drawing/2014/main" id="{A7F52C37-EECD-460A-AD7E-0546F08DD36B}"/>
              </a:ext>
            </a:extLst>
          </p:cNvPr>
          <p:cNvCxnSpPr>
            <a:cxnSpLocks/>
            <a:stCxn id="111" idx="1"/>
            <a:endCxn id="56" idx="2"/>
          </p:cNvCxnSpPr>
          <p:nvPr/>
        </p:nvCxnSpPr>
        <p:spPr>
          <a:xfrm rot="10800000">
            <a:off x="2774737" y="3552009"/>
            <a:ext cx="168307" cy="778770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4DFE75F1-6E21-4888-B9DF-F3084F349F7E}"/>
              </a:ext>
            </a:extLst>
          </p:cNvPr>
          <p:cNvSpPr/>
          <p:nvPr/>
        </p:nvSpPr>
        <p:spPr>
          <a:xfrm>
            <a:off x="2246849" y="2954302"/>
            <a:ext cx="1055773" cy="5977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 sweep rate, bias, step size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Elbow Connector 401">
            <a:extLst>
              <a:ext uri="{FF2B5EF4-FFF2-40B4-BE49-F238E27FC236}">
                <a16:creationId xmlns:a16="http://schemas.microsoft.com/office/drawing/2014/main" id="{C57DC6C5-7030-4B59-B36A-4A3095DC46F2}"/>
              </a:ext>
            </a:extLst>
          </p:cNvPr>
          <p:cNvCxnSpPr>
            <a:cxnSpLocks/>
            <a:stCxn id="56" idx="0"/>
            <a:endCxn id="107" idx="1"/>
          </p:cNvCxnSpPr>
          <p:nvPr/>
        </p:nvCxnSpPr>
        <p:spPr>
          <a:xfrm rot="5400000" flipH="1" flipV="1">
            <a:off x="2109411" y="2124651"/>
            <a:ext cx="1494977" cy="164326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14855F7D-0005-4308-91B0-1D3BFC9CEDA4}"/>
              </a:ext>
            </a:extLst>
          </p:cNvPr>
          <p:cNvSpPr/>
          <p:nvPr/>
        </p:nvSpPr>
        <p:spPr>
          <a:xfrm>
            <a:off x="4105985" y="2927827"/>
            <a:ext cx="1405939" cy="6506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 wavelength range, integration time, fit parameters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Elbow Connector 401">
            <a:extLst>
              <a:ext uri="{FF2B5EF4-FFF2-40B4-BE49-F238E27FC236}">
                <a16:creationId xmlns:a16="http://schemas.microsoft.com/office/drawing/2014/main" id="{BFDF024F-C4AC-4937-9D44-A45976DB0E6D}"/>
              </a:ext>
            </a:extLst>
          </p:cNvPr>
          <p:cNvCxnSpPr>
            <a:cxnSpLocks/>
            <a:stCxn id="85" idx="1"/>
            <a:endCxn id="73" idx="2"/>
          </p:cNvCxnSpPr>
          <p:nvPr/>
        </p:nvCxnSpPr>
        <p:spPr>
          <a:xfrm rot="10800000">
            <a:off x="4808955" y="3578484"/>
            <a:ext cx="402982" cy="752296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401">
            <a:extLst>
              <a:ext uri="{FF2B5EF4-FFF2-40B4-BE49-F238E27FC236}">
                <a16:creationId xmlns:a16="http://schemas.microsoft.com/office/drawing/2014/main" id="{85A2CB96-6DF6-487C-BAA4-CCF900314FAF}"/>
              </a:ext>
            </a:extLst>
          </p:cNvPr>
          <p:cNvCxnSpPr>
            <a:cxnSpLocks/>
            <a:stCxn id="73" idx="0"/>
            <a:endCxn id="45" idx="1"/>
          </p:cNvCxnSpPr>
          <p:nvPr/>
        </p:nvCxnSpPr>
        <p:spPr>
          <a:xfrm rot="5400000" flipH="1" flipV="1">
            <a:off x="4164789" y="2103491"/>
            <a:ext cx="1468502" cy="180171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D33C4054-59FA-4014-9A29-56EAECD1824A}"/>
              </a:ext>
            </a:extLst>
          </p:cNvPr>
          <p:cNvSpPr/>
          <p:nvPr/>
        </p:nvSpPr>
        <p:spPr>
          <a:xfrm>
            <a:off x="9286941" y="1159133"/>
            <a:ext cx="1321736" cy="600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pressure, temperature, RH, gas/vapor flow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84628A2-36B4-4C7B-A0EA-1EF0E5167010}"/>
              </a:ext>
            </a:extLst>
          </p:cNvPr>
          <p:cNvCxnSpPr>
            <a:cxnSpLocks/>
            <a:stCxn id="91" idx="2"/>
            <a:endCxn id="271" idx="0"/>
          </p:cNvCxnSpPr>
          <p:nvPr/>
        </p:nvCxnSpPr>
        <p:spPr>
          <a:xfrm>
            <a:off x="9947809" y="1759517"/>
            <a:ext cx="0" cy="31465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C2B167-087B-40FE-B996-68A4BAFE189A}"/>
              </a:ext>
            </a:extLst>
          </p:cNvPr>
          <p:cNvGrpSpPr/>
          <p:nvPr/>
        </p:nvGrpSpPr>
        <p:grpSpPr>
          <a:xfrm>
            <a:off x="3150987" y="778469"/>
            <a:ext cx="7688966" cy="357424"/>
            <a:chOff x="3168405" y="479176"/>
            <a:chExt cx="7688966" cy="3574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43F185-DF12-4F4D-8E94-EEBD8AD2AA63}"/>
                </a:ext>
              </a:extLst>
            </p:cNvPr>
            <p:cNvSpPr txBox="1"/>
            <p:nvPr/>
          </p:nvSpPr>
          <p:spPr>
            <a:xfrm>
              <a:off x="6623249" y="479176"/>
              <a:ext cx="25733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Gravimetric/viscoelastic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B56A6A9-2B0B-4FB4-BC89-665706F0B1CA}"/>
                </a:ext>
              </a:extLst>
            </p:cNvPr>
            <p:cNvSpPr txBox="1"/>
            <p:nvPr/>
          </p:nvSpPr>
          <p:spPr>
            <a:xfrm>
              <a:off x="5216637" y="479176"/>
              <a:ext cx="10317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Optical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C382524-0147-433F-8583-7ECB0C642B62}"/>
                </a:ext>
              </a:extLst>
            </p:cNvPr>
            <p:cNvSpPr txBox="1"/>
            <p:nvPr/>
          </p:nvSpPr>
          <p:spPr>
            <a:xfrm>
              <a:off x="3168405" y="479176"/>
              <a:ext cx="11875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Electrical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031EE06-690E-451D-B057-43ED8E11F3FA}"/>
                </a:ext>
              </a:extLst>
            </p:cNvPr>
            <p:cNvSpPr txBox="1"/>
            <p:nvPr/>
          </p:nvSpPr>
          <p:spPr>
            <a:xfrm>
              <a:off x="9255175" y="498046"/>
              <a:ext cx="1602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Environmental</a:t>
              </a:r>
            </a:p>
          </p:txBody>
        </p: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BD2586-E2B8-4CA2-83FD-35C29E128586}"/>
              </a:ext>
            </a:extLst>
          </p:cNvPr>
          <p:cNvSpPr/>
          <p:nvPr/>
        </p:nvSpPr>
        <p:spPr>
          <a:xfrm>
            <a:off x="6016822" y="2945373"/>
            <a:ext cx="1787667" cy="6155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 frequency range, bandwidth, fit parameters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7" name="Elbow Connector 401">
            <a:extLst>
              <a:ext uri="{FF2B5EF4-FFF2-40B4-BE49-F238E27FC236}">
                <a16:creationId xmlns:a16="http://schemas.microsoft.com/office/drawing/2014/main" id="{DECCDFA4-94C2-43D5-8EC9-1467E056E9E1}"/>
              </a:ext>
            </a:extLst>
          </p:cNvPr>
          <p:cNvCxnSpPr>
            <a:cxnSpLocks/>
            <a:stCxn id="166" idx="0"/>
            <a:endCxn id="12" idx="1"/>
          </p:cNvCxnSpPr>
          <p:nvPr/>
        </p:nvCxnSpPr>
        <p:spPr>
          <a:xfrm rot="5400000" flipH="1" flipV="1">
            <a:off x="6285684" y="2084297"/>
            <a:ext cx="1486048" cy="236104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401">
            <a:extLst>
              <a:ext uri="{FF2B5EF4-FFF2-40B4-BE49-F238E27FC236}">
                <a16:creationId xmlns:a16="http://schemas.microsoft.com/office/drawing/2014/main" id="{D3F7319B-49DC-4879-AFF2-3995601BAB7F}"/>
              </a:ext>
            </a:extLst>
          </p:cNvPr>
          <p:cNvCxnSpPr>
            <a:cxnSpLocks/>
            <a:stCxn id="28" idx="1"/>
            <a:endCxn id="166" idx="2"/>
          </p:cNvCxnSpPr>
          <p:nvPr/>
        </p:nvCxnSpPr>
        <p:spPr>
          <a:xfrm rot="10800000">
            <a:off x="6910656" y="3560938"/>
            <a:ext cx="73914" cy="769842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Elbow Connector 401">
            <a:extLst>
              <a:ext uri="{FF2B5EF4-FFF2-40B4-BE49-F238E27FC236}">
                <a16:creationId xmlns:a16="http://schemas.microsoft.com/office/drawing/2014/main" id="{7E223F28-79D7-4C5D-9EC2-0597060633D5}"/>
              </a:ext>
            </a:extLst>
          </p:cNvPr>
          <p:cNvCxnSpPr>
            <a:cxnSpLocks/>
            <a:stCxn id="242" idx="3"/>
            <a:endCxn id="271" idx="3"/>
          </p:cNvCxnSpPr>
          <p:nvPr/>
        </p:nvCxnSpPr>
        <p:spPr>
          <a:xfrm flipH="1" flipV="1">
            <a:off x="10591519" y="2285964"/>
            <a:ext cx="32879" cy="2044815"/>
          </a:xfrm>
          <a:prstGeom prst="bentConnector3">
            <a:avLst>
              <a:gd name="adj1" fmla="val -695277"/>
            </a:avLst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Elbow Connector 401">
            <a:extLst>
              <a:ext uri="{FF2B5EF4-FFF2-40B4-BE49-F238E27FC236}">
                <a16:creationId xmlns:a16="http://schemas.microsoft.com/office/drawing/2014/main" id="{A7F3041C-0DAF-4ADF-8E74-4E16A8D5AC25}"/>
              </a:ext>
            </a:extLst>
          </p:cNvPr>
          <p:cNvCxnSpPr>
            <a:cxnSpLocks/>
            <a:stCxn id="242" idx="1"/>
            <a:endCxn id="260" idx="2"/>
          </p:cNvCxnSpPr>
          <p:nvPr/>
        </p:nvCxnSpPr>
        <p:spPr>
          <a:xfrm rot="10800000">
            <a:off x="9053836" y="3560905"/>
            <a:ext cx="217385" cy="769875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C688B7E-B585-45E9-94C7-68CB720C270F}"/>
              </a:ext>
            </a:extLst>
          </p:cNvPr>
          <p:cNvSpPr/>
          <p:nvPr/>
        </p:nvSpPr>
        <p:spPr>
          <a:xfrm>
            <a:off x="8306719" y="2945407"/>
            <a:ext cx="1494232" cy="6154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next condition based on material response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4" name="Elbow Connector 401">
            <a:extLst>
              <a:ext uri="{FF2B5EF4-FFF2-40B4-BE49-F238E27FC236}">
                <a16:creationId xmlns:a16="http://schemas.microsoft.com/office/drawing/2014/main" id="{0E53E97D-752F-40DA-9DDB-04FAA19A782C}"/>
              </a:ext>
            </a:extLst>
          </p:cNvPr>
          <p:cNvCxnSpPr>
            <a:cxnSpLocks/>
            <a:stCxn id="260" idx="0"/>
            <a:endCxn id="91" idx="1"/>
          </p:cNvCxnSpPr>
          <p:nvPr/>
        </p:nvCxnSpPr>
        <p:spPr>
          <a:xfrm rot="5400000" flipH="1" flipV="1">
            <a:off x="8427347" y="2085813"/>
            <a:ext cx="1486082" cy="233106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0DC0A9-90C3-4609-945A-7443ECF5C814}"/>
              </a:ext>
            </a:extLst>
          </p:cNvPr>
          <p:cNvSpPr txBox="1"/>
          <p:nvPr/>
        </p:nvSpPr>
        <p:spPr>
          <a:xfrm>
            <a:off x="10286834" y="4430047"/>
            <a:ext cx="58933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242" name="Diamond 241">
            <a:extLst>
              <a:ext uri="{FF2B5EF4-FFF2-40B4-BE49-F238E27FC236}">
                <a16:creationId xmlns:a16="http://schemas.microsoft.com/office/drawing/2014/main" id="{81044DA2-2283-42C2-B4F2-DB9DD2174095}"/>
              </a:ext>
            </a:extLst>
          </p:cNvPr>
          <p:cNvSpPr/>
          <p:nvPr/>
        </p:nvSpPr>
        <p:spPr>
          <a:xfrm>
            <a:off x="9271220" y="3999335"/>
            <a:ext cx="1353178" cy="662888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 stabilized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145436A3-D5F9-4DF8-92F1-39835459A90C}"/>
              </a:ext>
            </a:extLst>
          </p:cNvPr>
          <p:cNvSpPr txBox="1"/>
          <p:nvPr/>
        </p:nvSpPr>
        <p:spPr>
          <a:xfrm>
            <a:off x="9183665" y="4430047"/>
            <a:ext cx="49609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4F5F5407-5EA6-41DD-9286-53B2180CC34C}"/>
              </a:ext>
            </a:extLst>
          </p:cNvPr>
          <p:cNvSpPr/>
          <p:nvPr/>
        </p:nvSpPr>
        <p:spPr>
          <a:xfrm>
            <a:off x="9304099" y="2074173"/>
            <a:ext cx="1287420" cy="4235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 constant conditions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8A2D181C-9F5F-4355-9334-FD47F4672169}"/>
              </a:ext>
            </a:extLst>
          </p:cNvPr>
          <p:cNvCxnSpPr>
            <a:cxnSpLocks/>
            <a:stCxn id="271" idx="2"/>
            <a:endCxn id="242" idx="0"/>
          </p:cNvCxnSpPr>
          <p:nvPr/>
        </p:nvCxnSpPr>
        <p:spPr>
          <a:xfrm>
            <a:off x="9947809" y="2497755"/>
            <a:ext cx="0" cy="150158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9C8A18E7-5B42-4948-84E5-580610CEBD82}"/>
              </a:ext>
            </a:extLst>
          </p:cNvPr>
          <p:cNvCxnSpPr>
            <a:cxnSpLocks/>
            <a:stCxn id="82" idx="2"/>
            <a:endCxn id="62" idx="0"/>
          </p:cNvCxnSpPr>
          <p:nvPr/>
        </p:nvCxnSpPr>
        <p:spPr>
          <a:xfrm flipH="1">
            <a:off x="6137074" y="5360114"/>
            <a:ext cx="2297" cy="20851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87D2065-FC7D-4804-977D-550075AC6F13}"/>
              </a:ext>
            </a:extLst>
          </p:cNvPr>
          <p:cNvSpPr/>
          <p:nvPr/>
        </p:nvSpPr>
        <p:spPr>
          <a:xfrm>
            <a:off x="2246849" y="4861769"/>
            <a:ext cx="8377549" cy="3216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model of multifunctional material response to environment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A43DD0C-7572-4199-A9FF-24C155E2E1A9}"/>
              </a:ext>
            </a:extLst>
          </p:cNvPr>
          <p:cNvSpPr/>
          <p:nvPr/>
        </p:nvSpPr>
        <p:spPr>
          <a:xfrm>
            <a:off x="4297933" y="5568633"/>
            <a:ext cx="3678282" cy="3216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 model, publication-quality plots</a:t>
            </a:r>
          </a:p>
        </p:txBody>
      </p:sp>
    </p:spTree>
    <p:extLst>
      <p:ext uri="{BB962C8B-B14F-4D97-AF65-F5344CB8AC3E}">
        <p14:creationId xmlns:p14="http://schemas.microsoft.com/office/powerpoint/2010/main" val="125888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95E56F6-F7CB-4F0C-8191-FCD24D820039}"/>
              </a:ext>
            </a:extLst>
          </p:cNvPr>
          <p:cNvGrpSpPr/>
          <p:nvPr/>
        </p:nvGrpSpPr>
        <p:grpSpPr>
          <a:xfrm>
            <a:off x="1139383" y="-32114"/>
            <a:ext cx="5903754" cy="2443196"/>
            <a:chOff x="76118" y="1296292"/>
            <a:chExt cx="5903754" cy="2443196"/>
          </a:xfrm>
        </p:grpSpPr>
        <p:sp>
          <p:nvSpPr>
            <p:cNvPr id="44" name="Arrow: Curved Down 43">
              <a:extLst>
                <a:ext uri="{FF2B5EF4-FFF2-40B4-BE49-F238E27FC236}">
                  <a16:creationId xmlns:a16="http://schemas.microsoft.com/office/drawing/2014/main" id="{2A0E6F70-942D-4B18-8520-193E588F0F49}"/>
                </a:ext>
              </a:extLst>
            </p:cNvPr>
            <p:cNvSpPr/>
            <p:nvPr/>
          </p:nvSpPr>
          <p:spPr>
            <a:xfrm flipV="1">
              <a:off x="797193" y="3055383"/>
              <a:ext cx="2276603" cy="684105"/>
            </a:xfrm>
            <a:prstGeom prst="curvedDownArrow">
              <a:avLst>
                <a:gd name="adj1" fmla="val 18435"/>
                <a:gd name="adj2" fmla="val 50000"/>
                <a:gd name="adj3" fmla="val 25000"/>
              </a:avLst>
            </a:prstGeom>
            <a:solidFill>
              <a:schemeClr val="accent5">
                <a:lumMod val="75000"/>
              </a:schemeClr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43" name="Arrow: Curved Down 42">
              <a:extLst>
                <a:ext uri="{FF2B5EF4-FFF2-40B4-BE49-F238E27FC236}">
                  <a16:creationId xmlns:a16="http://schemas.microsoft.com/office/drawing/2014/main" id="{CCEA2DF7-CC7F-4553-890E-4B7E01D296EB}"/>
                </a:ext>
              </a:extLst>
            </p:cNvPr>
            <p:cNvSpPr/>
            <p:nvPr/>
          </p:nvSpPr>
          <p:spPr>
            <a:xfrm flipH="1">
              <a:off x="623473" y="1787251"/>
              <a:ext cx="2450323" cy="1112612"/>
            </a:xfrm>
            <a:prstGeom prst="curvedDownArrow">
              <a:avLst>
                <a:gd name="adj1" fmla="val 10146"/>
                <a:gd name="adj2" fmla="val 28690"/>
                <a:gd name="adj3" fmla="val 20295"/>
              </a:avLst>
            </a:prstGeom>
            <a:solidFill>
              <a:schemeClr val="accent5">
                <a:lumMod val="75000"/>
              </a:schemeClr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40" name="Arrow: Curved Down 39">
              <a:extLst>
                <a:ext uri="{FF2B5EF4-FFF2-40B4-BE49-F238E27FC236}">
                  <a16:creationId xmlns:a16="http://schemas.microsoft.com/office/drawing/2014/main" id="{C1B16E08-27B9-4E28-9C65-B24806B5FE45}"/>
                </a:ext>
              </a:extLst>
            </p:cNvPr>
            <p:cNvSpPr/>
            <p:nvPr/>
          </p:nvSpPr>
          <p:spPr>
            <a:xfrm flipH="1" flipV="1">
              <a:off x="3420779" y="3056997"/>
              <a:ext cx="1939174" cy="649463"/>
            </a:xfrm>
            <a:prstGeom prst="curvedDownArrow">
              <a:avLst>
                <a:gd name="adj1" fmla="val 18085"/>
                <a:gd name="adj2" fmla="val 50000"/>
                <a:gd name="adj3" fmla="val 25000"/>
              </a:avLst>
            </a:prstGeom>
            <a:solidFill>
              <a:schemeClr val="accent5">
                <a:lumMod val="75000"/>
              </a:schemeClr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" name="Arrow: Curved Down 1">
              <a:extLst>
                <a:ext uri="{FF2B5EF4-FFF2-40B4-BE49-F238E27FC236}">
                  <a16:creationId xmlns:a16="http://schemas.microsoft.com/office/drawing/2014/main" id="{5D016F45-1E64-4E3C-87DB-CA2B75513A6F}"/>
                </a:ext>
              </a:extLst>
            </p:cNvPr>
            <p:cNvSpPr/>
            <p:nvPr/>
          </p:nvSpPr>
          <p:spPr>
            <a:xfrm>
              <a:off x="3509890" y="1787251"/>
              <a:ext cx="2038541" cy="579004"/>
            </a:xfrm>
            <a:prstGeom prst="curvedDownArrow">
              <a:avLst>
                <a:gd name="adj1" fmla="val 19672"/>
                <a:gd name="adj2" fmla="val 65988"/>
                <a:gd name="adj3" fmla="val 33219"/>
              </a:avLst>
            </a:prstGeom>
            <a:solidFill>
              <a:schemeClr val="accent5">
                <a:lumMod val="75000"/>
              </a:schemeClr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3AA9488-7AC4-4281-A3E4-0666F22ECC6B}"/>
                </a:ext>
              </a:extLst>
            </p:cNvPr>
            <p:cNvGrpSpPr/>
            <p:nvPr/>
          </p:nvGrpSpPr>
          <p:grpSpPr>
            <a:xfrm>
              <a:off x="76118" y="1877691"/>
              <a:ext cx="5903754" cy="1714242"/>
              <a:chOff x="3333016" y="-437618"/>
              <a:chExt cx="4601228" cy="1603925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66B8174B-A058-490D-8BE8-F7288274EFFD}"/>
                  </a:ext>
                </a:extLst>
              </p:cNvPr>
              <p:cNvSpPr/>
              <p:nvPr/>
            </p:nvSpPr>
            <p:spPr>
              <a:xfrm>
                <a:off x="3333016" y="526227"/>
                <a:ext cx="1645920" cy="640080"/>
              </a:xfrm>
              <a:prstGeom prst="roundRect">
                <a:avLst/>
              </a:prstGeom>
              <a:solidFill>
                <a:srgbClr val="CCFFCC"/>
              </a:solidFill>
              <a:ln w="254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Multifunctional characterization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17B4EB5-B787-4EC4-9AEC-357C58ACD462}"/>
                  </a:ext>
                </a:extLst>
              </p:cNvPr>
              <p:cNvSpPr/>
              <p:nvPr/>
            </p:nvSpPr>
            <p:spPr>
              <a:xfrm>
                <a:off x="3333016" y="-437618"/>
                <a:ext cx="1645920" cy="64008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High-throughput synthesis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DA95DDCD-35BD-4079-BF54-7A9E5553B212}"/>
                  </a:ext>
                </a:extLst>
              </p:cNvPr>
              <p:cNvSpPr/>
              <p:nvPr/>
            </p:nvSpPr>
            <p:spPr>
              <a:xfrm>
                <a:off x="6588749" y="19506"/>
                <a:ext cx="1345495" cy="64008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Simulation and modeling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D0F2CC7-68D2-449A-8805-25E24E6A5545}"/>
                  </a:ext>
                </a:extLst>
              </p:cNvPr>
              <p:cNvSpPr/>
              <p:nvPr/>
            </p:nvSpPr>
            <p:spPr>
              <a:xfrm>
                <a:off x="5257227" y="19506"/>
                <a:ext cx="1095002" cy="64008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Materials database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6278A23-6014-4235-8F57-FC83A532CEB6}"/>
                </a:ext>
              </a:extLst>
            </p:cNvPr>
            <p:cNvSpPr txBox="1"/>
            <p:nvPr/>
          </p:nvSpPr>
          <p:spPr>
            <a:xfrm>
              <a:off x="3936400" y="1296292"/>
              <a:ext cx="12105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Theory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FC2F4CF-17F2-457C-9265-CEE285EDD995}"/>
                </a:ext>
              </a:extLst>
            </p:cNvPr>
            <p:cNvSpPr txBox="1"/>
            <p:nvPr/>
          </p:nvSpPr>
          <p:spPr>
            <a:xfrm>
              <a:off x="929349" y="1296292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Experiment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ED3C5C3-3571-4CC0-8525-381DE1F27DF5}"/>
              </a:ext>
            </a:extLst>
          </p:cNvPr>
          <p:cNvSpPr txBox="1"/>
          <p:nvPr/>
        </p:nvSpPr>
        <p:spPr>
          <a:xfrm>
            <a:off x="374010" y="102552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51042F-E74D-404A-BB62-44887D6676BB}"/>
              </a:ext>
            </a:extLst>
          </p:cNvPr>
          <p:cNvSpPr txBox="1"/>
          <p:nvPr/>
        </p:nvSpPr>
        <p:spPr>
          <a:xfrm>
            <a:off x="374010" y="2507388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76D3A7-A738-4482-B325-167B4AFA5635}"/>
              </a:ext>
            </a:extLst>
          </p:cNvPr>
          <p:cNvSpPr txBox="1"/>
          <p:nvPr/>
        </p:nvSpPr>
        <p:spPr>
          <a:xfrm>
            <a:off x="4320301" y="2507388"/>
            <a:ext cx="662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5" name="Rectangle 4"/>
          <p:cNvSpPr/>
          <p:nvPr/>
        </p:nvSpPr>
        <p:spPr>
          <a:xfrm>
            <a:off x="8684437" y="257273"/>
            <a:ext cx="3214821" cy="6227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(a) color scheme need to have multifunctional characterization standing off the rest since we are talking about it in (b) and (c)</a:t>
            </a:r>
          </a:p>
          <a:p>
            <a:pPr marL="342900" marR="0" lvl="0" indent="-342900">
              <a:spcBef>
                <a:spcPts val="0"/>
              </a:spcBef>
              <a:spcAft>
                <a:spcPts val="1000"/>
              </a:spcAft>
              <a:buFont typeface="+mj-lt"/>
              <a:buAutoNum type="alphaLcParenBoth" startAt="2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Multifunctional characterization in traditional workflow may need to be duplicated with offset to show that the workflow is only for a single functionality. To test other functionality, one must to replicate the same workflow but for different instrument 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Computer-controlled multifunctional response workflow removes limitation of transitional workflow by giving full control of instruments, experimental conditions and parameters through real-time iterative feedback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65011" y="2687776"/>
            <a:ext cx="7234558" cy="4104885"/>
            <a:chOff x="612842" y="2491222"/>
            <a:chExt cx="7234558" cy="410488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524E237-75A0-4661-BBC4-1525F759E004}"/>
                </a:ext>
              </a:extLst>
            </p:cNvPr>
            <p:cNvSpPr/>
            <p:nvPr/>
          </p:nvSpPr>
          <p:spPr>
            <a:xfrm>
              <a:off x="791881" y="3007115"/>
              <a:ext cx="3207144" cy="3588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45720" tIns="27432" rIns="45720" bIns="27432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524E237-75A0-4661-BBC4-1525F759E004}"/>
                </a:ext>
              </a:extLst>
            </p:cNvPr>
            <p:cNvSpPr/>
            <p:nvPr/>
          </p:nvSpPr>
          <p:spPr>
            <a:xfrm>
              <a:off x="681536" y="2951798"/>
              <a:ext cx="3205062" cy="3588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45720" tIns="27432" rIns="45720" bIns="27432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12842" y="2491222"/>
              <a:ext cx="7234558" cy="4003606"/>
              <a:chOff x="612842" y="2491222"/>
              <a:chExt cx="7234558" cy="4003606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524E237-75A0-4661-BBC4-1525F759E004}"/>
                  </a:ext>
                </a:extLst>
              </p:cNvPr>
              <p:cNvSpPr/>
              <p:nvPr/>
            </p:nvSpPr>
            <p:spPr>
              <a:xfrm>
                <a:off x="612842" y="2890914"/>
                <a:ext cx="3147349" cy="35889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lIns="45720" tIns="27432" rIns="45720" bIns="27432"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2021AD93-3149-4915-8CD2-D1BFD9B2A409}"/>
                  </a:ext>
                </a:extLst>
              </p:cNvPr>
              <p:cNvGrpSpPr/>
              <p:nvPr/>
            </p:nvGrpSpPr>
            <p:grpSpPr>
              <a:xfrm>
                <a:off x="733228" y="2491222"/>
                <a:ext cx="7114172" cy="4003606"/>
                <a:chOff x="965518" y="2855682"/>
                <a:chExt cx="7114172" cy="4003606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0AE5EDC-561D-479A-9FDC-8B2317BADB6F}"/>
                    </a:ext>
                  </a:extLst>
                </p:cNvPr>
                <p:cNvSpPr txBox="1"/>
                <p:nvPr/>
              </p:nvSpPr>
              <p:spPr>
                <a:xfrm>
                  <a:off x="1449374" y="2855682"/>
                  <a:ext cx="26695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r>
                    <a:rPr lang="en-US" sz="2000" b="1" i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Traditional workflow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EEAA32-2D75-475F-92E8-022AFA82F6A1}"/>
                    </a:ext>
                  </a:extLst>
                </p:cNvPr>
                <p:cNvSpPr txBox="1"/>
                <p:nvPr/>
              </p:nvSpPr>
              <p:spPr>
                <a:xfrm>
                  <a:off x="5375103" y="2880258"/>
                  <a:ext cx="27045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r>
                    <a:rPr lang="en-US" sz="2000" b="1" i="1" dirty="0">
                      <a:solidFill>
                        <a:srgbClr val="008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Automated workflow</a:t>
                  </a:r>
                </a:p>
              </p:txBody>
            </p: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875E2B13-94C5-493A-B6AD-6C494A07DD4F}"/>
                    </a:ext>
                  </a:extLst>
                </p:cNvPr>
                <p:cNvCxnSpPr>
                  <a:cxnSpLocks/>
                  <a:stCxn id="20" idx="2"/>
                  <a:endCxn id="21" idx="0"/>
                </p:cNvCxnSpPr>
                <p:nvPr/>
              </p:nvCxnSpPr>
              <p:spPr>
                <a:xfrm>
                  <a:off x="2756154" y="4807966"/>
                  <a:ext cx="0" cy="299255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 w="lg" len="lg"/>
                </a:ln>
                <a:effectLst/>
              </p:spPr>
            </p:cxn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C6BD2B3-FA98-44DC-BC1A-830AB35C1185}"/>
                    </a:ext>
                  </a:extLst>
                </p:cNvPr>
                <p:cNvSpPr/>
                <p:nvPr/>
              </p:nvSpPr>
              <p:spPr>
                <a:xfrm>
                  <a:off x="1613154" y="4433431"/>
                  <a:ext cx="2286000" cy="37453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45720" tIns="27432" rIns="45720" bIns="27432" rtlCol="0" anchor="t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Data acquisition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14A4108-150B-4ECA-A8EF-BA192D7920DE}"/>
                    </a:ext>
                  </a:extLst>
                </p:cNvPr>
                <p:cNvSpPr/>
                <p:nvPr/>
              </p:nvSpPr>
              <p:spPr>
                <a:xfrm>
                  <a:off x="1613154" y="5107221"/>
                  <a:ext cx="2286000" cy="57811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45720" tIns="27432" rIns="45720" bIns="27432" rtlCol="0" anchor="t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Human processes and models data</a:t>
                  </a:r>
                  <a:endParaRPr kumimoji="0" lang="en-US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" name="Elbow Connector 401">
                  <a:extLst>
                    <a:ext uri="{FF2B5EF4-FFF2-40B4-BE49-F238E27FC236}">
                      <a16:creationId xmlns:a16="http://schemas.microsoft.com/office/drawing/2014/main" id="{C002655B-17A7-4BC9-9B08-0D6659F72F81}"/>
                    </a:ext>
                  </a:extLst>
                </p:cNvPr>
                <p:cNvCxnSpPr>
                  <a:cxnSpLocks/>
                  <a:stCxn id="28" idx="1"/>
                  <a:endCxn id="31" idx="1"/>
                </p:cNvCxnSpPr>
                <p:nvPr/>
              </p:nvCxnSpPr>
              <p:spPr>
                <a:xfrm rot="10800000">
                  <a:off x="1613154" y="3841180"/>
                  <a:ext cx="12700" cy="2445775"/>
                </a:xfrm>
                <a:prstGeom prst="bentConnector3">
                  <a:avLst>
                    <a:gd name="adj1" fmla="val 1800000"/>
                  </a:avLst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tailEnd type="triangle" w="lg" len="lg"/>
                </a:ln>
                <a:effectLst/>
              </p:spPr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B53AAD4-9CB9-4D57-9758-B1A76E56342B}"/>
                    </a:ext>
                  </a:extLst>
                </p:cNvPr>
                <p:cNvSpPr/>
                <p:nvPr/>
              </p:nvSpPr>
              <p:spPr>
                <a:xfrm>
                  <a:off x="1613154" y="5966497"/>
                  <a:ext cx="2286000" cy="64091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45720" tIns="27432" rIns="45720" bIns="27432" rtlCol="0" anchor="t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Human interprets and presents data</a:t>
                  </a:r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199B6197-873C-4003-91BE-C2F6A68E72EC}"/>
                    </a:ext>
                  </a:extLst>
                </p:cNvPr>
                <p:cNvCxnSpPr>
                  <a:cxnSpLocks/>
                  <a:stCxn id="21" idx="2"/>
                  <a:endCxn id="28" idx="0"/>
                </p:cNvCxnSpPr>
                <p:nvPr/>
              </p:nvCxnSpPr>
              <p:spPr>
                <a:xfrm>
                  <a:off x="2756154" y="5685338"/>
                  <a:ext cx="0" cy="281159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 w="lg" len="lg"/>
                </a:ln>
                <a:effectLst/>
              </p:spPr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29B690-2F58-462C-BE69-097142E8DC12}"/>
                    </a:ext>
                  </a:extLst>
                </p:cNvPr>
                <p:cNvSpPr txBox="1"/>
                <p:nvPr/>
              </p:nvSpPr>
              <p:spPr>
                <a:xfrm rot="16200000">
                  <a:off x="-720063" y="4772742"/>
                  <a:ext cx="37712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b="1" i="1" kern="0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Manual</a:t>
                  </a:r>
                  <a:r>
                    <a:rPr kumimoji="0" lang="en-US" sz="20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 experiment planning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524E237-75A0-4661-BBC4-1525F759E004}"/>
                    </a:ext>
                  </a:extLst>
                </p:cNvPr>
                <p:cNvSpPr/>
                <p:nvPr/>
              </p:nvSpPr>
              <p:spPr>
                <a:xfrm>
                  <a:off x="1613154" y="3516567"/>
                  <a:ext cx="2286000" cy="64922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45720" tIns="27432" rIns="45720" bIns="27432" rtlCol="0" anchor="t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Human adjusts experimental settings</a:t>
                  </a:r>
                  <a:endParaRPr kumimoji="0" lang="en-US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B2B56008-4088-4163-8CB9-B81B5F73CD13}"/>
                    </a:ext>
                  </a:extLst>
                </p:cNvPr>
                <p:cNvCxnSpPr>
                  <a:cxnSpLocks/>
                  <a:stCxn id="31" idx="2"/>
                  <a:endCxn id="20" idx="0"/>
                </p:cNvCxnSpPr>
                <p:nvPr/>
              </p:nvCxnSpPr>
              <p:spPr>
                <a:xfrm>
                  <a:off x="2756154" y="4165790"/>
                  <a:ext cx="0" cy="267641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 w="lg" len="lg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0C4C6BEC-8FE4-49BF-A3AA-31905324C2F1}"/>
                    </a:ext>
                  </a:extLst>
                </p:cNvPr>
                <p:cNvCxnSpPr>
                  <a:cxnSpLocks/>
                  <a:stCxn id="34" idx="2"/>
                  <a:endCxn id="35" idx="0"/>
                </p:cNvCxnSpPr>
                <p:nvPr/>
              </p:nvCxnSpPr>
              <p:spPr>
                <a:xfrm>
                  <a:off x="6685771" y="4796555"/>
                  <a:ext cx="0" cy="310666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 w="lg" len="lg"/>
                </a:ln>
                <a:effectLst/>
              </p:spPr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0186DD6-F3E9-4485-8D9A-B7013F7E27D5}"/>
                    </a:ext>
                  </a:extLst>
                </p:cNvPr>
                <p:cNvSpPr/>
                <p:nvPr/>
              </p:nvSpPr>
              <p:spPr>
                <a:xfrm>
                  <a:off x="5542771" y="4433432"/>
                  <a:ext cx="2286000" cy="363123"/>
                </a:xfrm>
                <a:prstGeom prst="rect">
                  <a:avLst/>
                </a:prstGeom>
                <a:solidFill>
                  <a:srgbClr val="C5F0D6"/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45720" tIns="27432" rIns="45720" bIns="27432" rtlCol="0" anchor="t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Data acquisition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3F7066A-31AA-4830-8A00-333693140557}"/>
                    </a:ext>
                  </a:extLst>
                </p:cNvPr>
                <p:cNvSpPr/>
                <p:nvPr/>
              </p:nvSpPr>
              <p:spPr>
                <a:xfrm>
                  <a:off x="5542771" y="5107221"/>
                  <a:ext cx="2286000" cy="578531"/>
                </a:xfrm>
                <a:prstGeom prst="rect">
                  <a:avLst/>
                </a:prstGeom>
                <a:solidFill>
                  <a:srgbClr val="C5F0D6"/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45720" tIns="27432" rIns="45720" bIns="27432" rtlCol="0" anchor="t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Computer processes and models data</a:t>
                  </a:r>
                  <a:endParaRPr kumimoji="0" lang="en-US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" name="Elbow Connector 401">
                  <a:extLst>
                    <a:ext uri="{FF2B5EF4-FFF2-40B4-BE49-F238E27FC236}">
                      <a16:creationId xmlns:a16="http://schemas.microsoft.com/office/drawing/2014/main" id="{2873D1E5-E4FB-486C-8B47-44D21FD6C5C4}"/>
                    </a:ext>
                  </a:extLst>
                </p:cNvPr>
                <p:cNvCxnSpPr>
                  <a:cxnSpLocks/>
                  <a:stCxn id="35" idx="1"/>
                  <a:endCxn id="41" idx="1"/>
                </p:cNvCxnSpPr>
                <p:nvPr/>
              </p:nvCxnSpPr>
              <p:spPr>
                <a:xfrm rot="10800000">
                  <a:off x="5542771" y="3838919"/>
                  <a:ext cx="12700" cy="1557568"/>
                </a:xfrm>
                <a:prstGeom prst="bentConnector3">
                  <a:avLst>
                    <a:gd name="adj1" fmla="val 1800000"/>
                  </a:avLst>
                </a:prstGeom>
                <a:noFill/>
                <a:ln w="25400" cap="flat" cmpd="sng" algn="ctr">
                  <a:solidFill>
                    <a:srgbClr val="008000"/>
                  </a:solidFill>
                  <a:prstDash val="solid"/>
                  <a:tailEnd type="triangle" w="lg" len="lg"/>
                </a:ln>
                <a:effectLst/>
              </p:spPr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4DAD097F-F949-4E5F-B377-9285F0D0108C}"/>
                    </a:ext>
                  </a:extLst>
                </p:cNvPr>
                <p:cNvSpPr/>
                <p:nvPr/>
              </p:nvSpPr>
              <p:spPr>
                <a:xfrm>
                  <a:off x="5542771" y="5966497"/>
                  <a:ext cx="2286000" cy="594585"/>
                </a:xfrm>
                <a:prstGeom prst="rect">
                  <a:avLst/>
                </a:prstGeom>
                <a:solidFill>
                  <a:srgbClr val="C5F0D6"/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45720" tIns="27432" rIns="45720" bIns="27432" rtlCol="0" anchor="t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Computer presents data</a:t>
                  </a:r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52F6EA8B-1EB5-4858-8599-81B65900DDC0}"/>
                    </a:ext>
                  </a:extLst>
                </p:cNvPr>
                <p:cNvCxnSpPr>
                  <a:cxnSpLocks/>
                  <a:stCxn id="35" idx="2"/>
                  <a:endCxn id="37" idx="0"/>
                </p:cNvCxnSpPr>
                <p:nvPr/>
              </p:nvCxnSpPr>
              <p:spPr>
                <a:xfrm>
                  <a:off x="6685771" y="5685752"/>
                  <a:ext cx="0" cy="280745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 w="lg" len="lg"/>
                </a:ln>
                <a:effectLst/>
              </p:spPr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13BEEF1-8AF8-4C54-A495-FEB85F243B44}"/>
                    </a:ext>
                  </a:extLst>
                </p:cNvPr>
                <p:cNvSpPr txBox="1"/>
                <p:nvPr/>
              </p:nvSpPr>
              <p:spPr>
                <a:xfrm rot="16200000">
                  <a:off x="3243959" y="4782262"/>
                  <a:ext cx="375394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8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Real-time iterative feedback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609DF68-1400-4990-9F76-24C5E1D9CE7A}"/>
                    </a:ext>
                  </a:extLst>
                </p:cNvPr>
                <p:cNvSpPr/>
                <p:nvPr/>
              </p:nvSpPr>
              <p:spPr>
                <a:xfrm>
                  <a:off x="5542771" y="3516566"/>
                  <a:ext cx="2286000" cy="644706"/>
                </a:xfrm>
                <a:prstGeom prst="rect">
                  <a:avLst/>
                </a:prstGeom>
                <a:solidFill>
                  <a:srgbClr val="C5F0D6"/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45720" tIns="27432" rIns="45720" bIns="27432" rtlCol="0" anchor="t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Computer</a:t>
                  </a:r>
                  <a:r>
                    <a:rPr kumimoji="0" lang="en-US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 adjusts experimental settings</a:t>
                  </a:r>
                  <a:endParaRPr kumimoji="0" lang="en-US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AF03532D-E133-451E-AC47-50A79C5CB333}"/>
                    </a:ext>
                  </a:extLst>
                </p:cNvPr>
                <p:cNvCxnSpPr>
                  <a:cxnSpLocks/>
                  <a:stCxn id="41" idx="2"/>
                  <a:endCxn id="34" idx="0"/>
                </p:cNvCxnSpPr>
                <p:nvPr/>
              </p:nvCxnSpPr>
              <p:spPr>
                <a:xfrm>
                  <a:off x="6685771" y="4161272"/>
                  <a:ext cx="0" cy="27216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 w="lg" len="lg"/>
                </a:ln>
                <a:effectLst/>
              </p:spPr>
            </p:cxnSp>
          </p:grpSp>
        </p:grpSp>
      </p:grpSp>
      <p:sp>
        <p:nvSpPr>
          <p:cNvPr id="8" name="Rectangle 7"/>
          <p:cNvSpPr/>
          <p:nvPr/>
        </p:nvSpPr>
        <p:spPr>
          <a:xfrm rot="16200000">
            <a:off x="2490239" y="4810996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material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869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79FEFD-3B4A-48E9-9364-CF048985C8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588685"/>
              </p:ext>
            </p:extLst>
          </p:nvPr>
        </p:nvGraphicFramePr>
        <p:xfrm>
          <a:off x="7775775" y="3671347"/>
          <a:ext cx="3824032" cy="292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D79FEFD-3B4A-48E9-9364-CF048985C8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75775" y="3671347"/>
                        <a:ext cx="3824032" cy="2926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5A2434F-4834-4430-AFE6-C86EC8E5A9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435378"/>
              </p:ext>
            </p:extLst>
          </p:nvPr>
        </p:nvGraphicFramePr>
        <p:xfrm>
          <a:off x="4310533" y="3671347"/>
          <a:ext cx="3824032" cy="292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5A2434F-4834-4430-AFE6-C86EC8E5A9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10533" y="3671347"/>
                        <a:ext cx="3824032" cy="2926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7CC8804-E2CA-44D3-9229-EF50550D7C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587989"/>
              </p:ext>
            </p:extLst>
          </p:nvPr>
        </p:nvGraphicFramePr>
        <p:xfrm>
          <a:off x="1304190" y="1013706"/>
          <a:ext cx="3788093" cy="2840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01320" imgH="2926080" progId="Origin95.Graph">
                  <p:embed/>
                </p:oleObj>
              </mc:Choice>
              <mc:Fallback>
                <p:oleObj name="Graph" r:id="rId6" imgW="3901320" imgH="2926080" progId="Origin95.Grap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07CC8804-E2CA-44D3-9229-EF50550D7C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04190" y="1013706"/>
                        <a:ext cx="3788093" cy="2840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98608F21-533E-4D4B-ABF5-7299719C67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088517"/>
              </p:ext>
            </p:extLst>
          </p:nvPr>
        </p:nvGraphicFramePr>
        <p:xfrm>
          <a:off x="7523649" y="954562"/>
          <a:ext cx="3824032" cy="292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98608F21-533E-4D4B-ABF5-7299719C67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23649" y="954562"/>
                        <a:ext cx="3824032" cy="2926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6EA040A2-F922-488F-A7D2-C9D2B1300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393109"/>
              </p:ext>
            </p:extLst>
          </p:nvPr>
        </p:nvGraphicFramePr>
        <p:xfrm>
          <a:off x="1060876" y="3671347"/>
          <a:ext cx="3824032" cy="292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0" imgW="3920760" imgH="3000960" progId="Origin95.Graph">
                  <p:embed/>
                </p:oleObj>
              </mc:Choice>
              <mc:Fallback>
                <p:oleObj name="Graph" r:id="rId10" imgW="3920760" imgH="3000960" progId="Origin95.Graph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6EA040A2-F922-488F-A7D2-C9D2B13003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60876" y="3671347"/>
                        <a:ext cx="3824032" cy="2926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385F20C8-BE32-4777-B982-8A4D0C6548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404979"/>
              </p:ext>
            </p:extLst>
          </p:nvPr>
        </p:nvGraphicFramePr>
        <p:xfrm>
          <a:off x="4325773" y="936806"/>
          <a:ext cx="3824032" cy="292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2" imgW="3920760" imgH="3000960" progId="Origin95.Graph">
                  <p:embed/>
                </p:oleObj>
              </mc:Choice>
              <mc:Fallback>
                <p:oleObj name="Graph" r:id="rId12" imgW="3920760" imgH="3000960" progId="Origin95.Graph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385F20C8-BE32-4777-B982-8A4D0C6548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25773" y="936806"/>
                        <a:ext cx="3824032" cy="2926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8451F-8326-4FC8-8AB4-70BA6269F3FD}"/>
              </a:ext>
            </a:extLst>
          </p:cNvPr>
          <p:cNvSpPr txBox="1"/>
          <p:nvPr/>
        </p:nvSpPr>
        <p:spPr>
          <a:xfrm>
            <a:off x="1328949" y="115627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D37799-6992-41BD-9AE6-DC8D75419329}"/>
              </a:ext>
            </a:extLst>
          </p:cNvPr>
          <p:cNvSpPr txBox="1"/>
          <p:nvPr/>
        </p:nvSpPr>
        <p:spPr>
          <a:xfrm>
            <a:off x="5170981" y="1182912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2D777A-7CFE-4CFD-AC22-B7D12B04E948}"/>
              </a:ext>
            </a:extLst>
          </p:cNvPr>
          <p:cNvSpPr txBox="1"/>
          <p:nvPr/>
        </p:nvSpPr>
        <p:spPr>
          <a:xfrm>
            <a:off x="8335734" y="115627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492A9B-6197-4DAE-9E6F-AC56BD244228}"/>
              </a:ext>
            </a:extLst>
          </p:cNvPr>
          <p:cNvSpPr txBox="1"/>
          <p:nvPr/>
        </p:nvSpPr>
        <p:spPr>
          <a:xfrm>
            <a:off x="1346630" y="3818496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03C9D2-9316-40A7-9693-9265E817062B}"/>
              </a:ext>
            </a:extLst>
          </p:cNvPr>
          <p:cNvSpPr txBox="1"/>
          <p:nvPr/>
        </p:nvSpPr>
        <p:spPr>
          <a:xfrm>
            <a:off x="5222664" y="3818496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9B8F02-B15C-478F-9F0A-670A15196B29}"/>
              </a:ext>
            </a:extLst>
          </p:cNvPr>
          <p:cNvSpPr txBox="1"/>
          <p:nvPr/>
        </p:nvSpPr>
        <p:spPr>
          <a:xfrm>
            <a:off x="8458160" y="3818496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4139280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5542CB-8D57-4A30-9471-317B2122F3F7}"/>
              </a:ext>
            </a:extLst>
          </p:cNvPr>
          <p:cNvSpPr/>
          <p:nvPr/>
        </p:nvSpPr>
        <p:spPr>
          <a:xfrm>
            <a:off x="1186004" y="642195"/>
            <a:ext cx="9923679" cy="3002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DFDB37E-4468-4D5A-BEBD-0CA981A44E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40" t="5730" r="848" b="20058"/>
          <a:stretch/>
        </p:blipFill>
        <p:spPr>
          <a:xfrm>
            <a:off x="716517" y="1277854"/>
            <a:ext cx="874242" cy="835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380352-4F6C-4907-9A8B-01C5D13F3FD7}"/>
              </a:ext>
            </a:extLst>
          </p:cNvPr>
          <p:cNvSpPr txBox="1"/>
          <p:nvPr/>
        </p:nvSpPr>
        <p:spPr>
          <a:xfrm>
            <a:off x="8224197" y="602168"/>
            <a:ext cx="189514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b="1" i="1" u="sng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19881A-C93E-4E60-84AB-9C1893159A70}"/>
              </a:ext>
            </a:extLst>
          </p:cNvPr>
          <p:cNvSpPr txBox="1"/>
          <p:nvPr/>
        </p:nvSpPr>
        <p:spPr>
          <a:xfrm>
            <a:off x="1626355" y="602168"/>
            <a:ext cx="152112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b="1" i="1" u="sng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Electrical</a:t>
            </a:r>
            <a:r>
              <a:rPr lang="en-US" i="1" u="sng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E853B-6426-4EB7-9F94-5DE86EA1C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97" t="42369" r="82770" b="2217"/>
          <a:stretch/>
        </p:blipFill>
        <p:spPr>
          <a:xfrm>
            <a:off x="1665501" y="1392163"/>
            <a:ext cx="902574" cy="615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D7E732-8A72-4817-B180-1640195D40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708" t="29710" r="54260" b="10214"/>
          <a:stretch/>
        </p:blipFill>
        <p:spPr>
          <a:xfrm>
            <a:off x="2644124" y="1317858"/>
            <a:ext cx="1293594" cy="75013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24CF9FF-7150-43F3-88CB-5969A147E2F7}"/>
              </a:ext>
            </a:extLst>
          </p:cNvPr>
          <p:cNvSpPr txBox="1"/>
          <p:nvPr/>
        </p:nvSpPr>
        <p:spPr>
          <a:xfrm>
            <a:off x="1073836" y="2085749"/>
            <a:ext cx="66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2000" b="1" i="1" kern="0" dirty="0">
                <a:latin typeface="Arial" panose="020B0604020202020204" pitchFamily="34" charset="0"/>
                <a:cs typeface="Arial" panose="020B0604020202020204" pitchFamily="34" charset="0"/>
              </a:rPr>
              <a:t>Hz</a:t>
            </a:r>
            <a:endParaRPr lang="en-US" sz="20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62B5D3-19BF-4D02-A4D8-CB43C16FF21E}"/>
              </a:ext>
            </a:extLst>
          </p:cNvPr>
          <p:cNvSpPr txBox="1"/>
          <p:nvPr/>
        </p:nvSpPr>
        <p:spPr>
          <a:xfrm>
            <a:off x="9175791" y="2085749"/>
            <a:ext cx="91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2000" b="1" i="1" kern="0" dirty="0">
                <a:latin typeface="Arial" panose="020B0604020202020204" pitchFamily="34" charset="0"/>
                <a:cs typeface="Arial" panose="020B0604020202020204" pitchFamily="34" charset="0"/>
              </a:rPr>
              <a:t>THz</a:t>
            </a:r>
            <a:endParaRPr lang="en-US" sz="20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862F96-EE01-4CF2-9CC7-C9CA9D0D11B4}"/>
              </a:ext>
            </a:extLst>
          </p:cNvPr>
          <p:cNvSpPr txBox="1"/>
          <p:nvPr/>
        </p:nvSpPr>
        <p:spPr>
          <a:xfrm>
            <a:off x="3852468" y="602168"/>
            <a:ext cx="334094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Gravimetric / viscoelastic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FD05DBE-DEAE-4A02-8113-DC1549FF821C}"/>
              </a:ext>
            </a:extLst>
          </p:cNvPr>
          <p:cNvGrpSpPr/>
          <p:nvPr/>
        </p:nvGrpSpPr>
        <p:grpSpPr>
          <a:xfrm>
            <a:off x="605264" y="957005"/>
            <a:ext cx="10676180" cy="341632"/>
            <a:chOff x="871086" y="1729840"/>
            <a:chExt cx="10676180" cy="3416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58B58-E83A-40E6-A8B7-D7F6883DD1BD}"/>
                </a:ext>
              </a:extLst>
            </p:cNvPr>
            <p:cNvSpPr txBox="1"/>
            <p:nvPr/>
          </p:nvSpPr>
          <p:spPr>
            <a:xfrm>
              <a:off x="871086" y="1729840"/>
              <a:ext cx="2167855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i="1" kern="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steady-state / ionic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A9F52C-1BBF-43D7-9A0A-F91B6727DDE1}"/>
                </a:ext>
              </a:extLst>
            </p:cNvPr>
            <p:cNvSpPr txBox="1"/>
            <p:nvPr/>
          </p:nvSpPr>
          <p:spPr>
            <a:xfrm>
              <a:off x="2992663" y="1729840"/>
              <a:ext cx="1450332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i="1" kern="0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dielectric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F60CB7-5A65-44D0-BE85-021C4A81940E}"/>
                </a:ext>
              </a:extLst>
            </p:cNvPr>
            <p:cNvSpPr txBox="1"/>
            <p:nvPr/>
          </p:nvSpPr>
          <p:spPr>
            <a:xfrm>
              <a:off x="9120446" y="1729840"/>
              <a:ext cx="1462116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i="1" kern="0" dirty="0">
                  <a:solidFill>
                    <a:srgbClr val="CB4D3D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vibrational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D6B2BA-F8A3-4C86-A74F-AB087D3BD932}"/>
                </a:ext>
              </a:extLst>
            </p:cNvPr>
            <p:cNvSpPr txBox="1"/>
            <p:nvPr/>
          </p:nvSpPr>
          <p:spPr>
            <a:xfrm>
              <a:off x="7261957" y="1729840"/>
              <a:ext cx="1919284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i="1" kern="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optical constants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9C57B3-D909-4DFB-A5EA-2988BF025741}"/>
                </a:ext>
              </a:extLst>
            </p:cNvPr>
            <p:cNvSpPr txBox="1"/>
            <p:nvPr/>
          </p:nvSpPr>
          <p:spPr>
            <a:xfrm>
              <a:off x="10297150" y="1729840"/>
              <a:ext cx="1250116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i="1" kern="0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electronic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E014E5B-3DDD-4015-8FF4-0E6D80F23D37}"/>
                </a:ext>
              </a:extLst>
            </p:cNvPr>
            <p:cNvSpPr txBox="1"/>
            <p:nvPr/>
          </p:nvSpPr>
          <p:spPr>
            <a:xfrm>
              <a:off x="4268204" y="1729840"/>
              <a:ext cx="1832776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sorption kinetics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DC22D30-7488-4C49-B3DF-545577116C0C}"/>
                </a:ext>
              </a:extLst>
            </p:cNvPr>
            <p:cNvSpPr txBox="1"/>
            <p:nvPr/>
          </p:nvSpPr>
          <p:spPr>
            <a:xfrm>
              <a:off x="6144768" y="1729840"/>
              <a:ext cx="1107427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447E59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swelling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8003A9AC-66A9-42D5-BA9F-8BBF7AD72542}"/>
              </a:ext>
            </a:extLst>
          </p:cNvPr>
          <p:cNvSpPr txBox="1"/>
          <p:nvPr/>
        </p:nvSpPr>
        <p:spPr>
          <a:xfrm>
            <a:off x="580740" y="562161"/>
            <a:ext cx="60526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2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pic>
        <p:nvPicPr>
          <p:cNvPr id="46" name="Picture 45" descr="A display in a store&#10;&#10;Description automatically generated">
            <a:extLst>
              <a:ext uri="{FF2B5EF4-FFF2-40B4-BE49-F238E27FC236}">
                <a16:creationId xmlns:a16="http://schemas.microsoft.com/office/drawing/2014/main" id="{6A11B2D5-8645-433B-8654-5741A34C2D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1" r="8109"/>
          <a:stretch/>
        </p:blipFill>
        <p:spPr>
          <a:xfrm rot="10800000">
            <a:off x="7396393" y="2842413"/>
            <a:ext cx="3402610" cy="314276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66229B32-C527-433C-9189-6B1B3AB9E7D1}"/>
              </a:ext>
            </a:extLst>
          </p:cNvPr>
          <p:cNvSpPr txBox="1"/>
          <p:nvPr/>
        </p:nvSpPr>
        <p:spPr>
          <a:xfrm>
            <a:off x="6543793" y="2958681"/>
            <a:ext cx="60526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2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3682EF8-40FE-4E38-A1C6-60ED109F95D5}"/>
              </a:ext>
            </a:extLst>
          </p:cNvPr>
          <p:cNvGrpSpPr/>
          <p:nvPr/>
        </p:nvGrpSpPr>
        <p:grpSpPr>
          <a:xfrm>
            <a:off x="4149072" y="1010424"/>
            <a:ext cx="2707094" cy="1432468"/>
            <a:chOff x="5472609" y="1081074"/>
            <a:chExt cx="1911554" cy="101150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F43DF4F-A45F-4A89-BF90-253599CFA35F}"/>
                </a:ext>
              </a:extLst>
            </p:cNvPr>
            <p:cNvGrpSpPr/>
            <p:nvPr/>
          </p:nvGrpSpPr>
          <p:grpSpPr>
            <a:xfrm>
              <a:off x="5472609" y="1081074"/>
              <a:ext cx="1381142" cy="839369"/>
              <a:chOff x="2331804" y="2913884"/>
              <a:chExt cx="2112678" cy="1555847"/>
            </a:xfrm>
          </p:grpSpPr>
          <p:pic>
            <p:nvPicPr>
              <p:cNvPr id="55" name="Content Placeholder 4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92B755AD-AEAC-4652-B032-56925CA240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4501" t="12493" r="30764" b="57994"/>
              <a:stretch/>
            </p:blipFill>
            <p:spPr bwMode="auto">
              <a:xfrm>
                <a:off x="2351627" y="2913884"/>
                <a:ext cx="1737638" cy="14565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03C1964-87B4-4316-B2D5-FC7CB117461E}"/>
                  </a:ext>
                </a:extLst>
              </p:cNvPr>
              <p:cNvSpPr/>
              <p:nvPr/>
            </p:nvSpPr>
            <p:spPr>
              <a:xfrm rot="914317">
                <a:off x="2331804" y="4164238"/>
                <a:ext cx="1055799" cy="305493"/>
              </a:xfrm>
              <a:prstGeom prst="rect">
                <a:avLst/>
              </a:prstGeom>
              <a:solidFill>
                <a:sysClr val="window" lastClr="FFFFFF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85B95C3-0639-4E72-B681-879FBEBDA441}"/>
                  </a:ext>
                </a:extLst>
              </p:cNvPr>
              <p:cNvSpPr/>
              <p:nvPr/>
            </p:nvSpPr>
            <p:spPr>
              <a:xfrm rot="2967504">
                <a:off x="3883528" y="3852415"/>
                <a:ext cx="381377" cy="740530"/>
              </a:xfrm>
              <a:prstGeom prst="rect">
                <a:avLst/>
              </a:prstGeom>
              <a:solidFill>
                <a:sysClr val="window" lastClr="FFFFFF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1EC96D1-57B5-405C-A88B-C0EFE9F25A4C}"/>
                </a:ext>
              </a:extLst>
            </p:cNvPr>
            <p:cNvGrpSpPr/>
            <p:nvPr/>
          </p:nvGrpSpPr>
          <p:grpSpPr>
            <a:xfrm>
              <a:off x="5860725" y="1381275"/>
              <a:ext cx="1304300" cy="711304"/>
              <a:chOff x="4394577" y="3457550"/>
              <a:chExt cx="1887895" cy="1291164"/>
            </a:xfrm>
          </p:grpSpPr>
          <p:pic>
            <p:nvPicPr>
              <p:cNvPr id="50" name="Content Placeholder 4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8C756AF3-37ED-4194-81C2-C5851DB08B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5832" t="65495" r="30575" b="9362"/>
              <a:stretch/>
            </p:blipFill>
            <p:spPr bwMode="auto">
              <a:xfrm>
                <a:off x="4587301" y="3457550"/>
                <a:ext cx="1602932" cy="12408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8A51202-1CE8-4FB9-858A-5FCA3151BCDC}"/>
                  </a:ext>
                </a:extLst>
              </p:cNvPr>
              <p:cNvGrpSpPr/>
              <p:nvPr/>
            </p:nvGrpSpPr>
            <p:grpSpPr>
              <a:xfrm>
                <a:off x="4394577" y="3959414"/>
                <a:ext cx="1887895" cy="789300"/>
                <a:chOff x="4394577" y="3959414"/>
                <a:chExt cx="1887895" cy="789300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7D6FEE8-1C3F-4CC9-A885-078266A6DA1D}"/>
                    </a:ext>
                  </a:extLst>
                </p:cNvPr>
                <p:cNvSpPr/>
                <p:nvPr/>
              </p:nvSpPr>
              <p:spPr>
                <a:xfrm rot="2967504">
                  <a:off x="5905792" y="4334080"/>
                  <a:ext cx="237159" cy="516200"/>
                </a:xfrm>
                <a:prstGeom prst="rect">
                  <a:avLst/>
                </a:prstGeom>
                <a:solidFill>
                  <a:sysClr val="window" lastClr="FFFFFF"/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09630AC-45CD-411C-8132-9536ACABC235}"/>
                    </a:ext>
                  </a:extLst>
                </p:cNvPr>
                <p:cNvSpPr/>
                <p:nvPr/>
              </p:nvSpPr>
              <p:spPr>
                <a:xfrm rot="17300492">
                  <a:off x="4654363" y="4251769"/>
                  <a:ext cx="237159" cy="756732"/>
                </a:xfrm>
                <a:prstGeom prst="rect">
                  <a:avLst/>
                </a:prstGeom>
                <a:solidFill>
                  <a:sysClr val="window" lastClr="FFFFFF"/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C63C55B-389B-4761-BA4D-B22B77476C3F}"/>
                    </a:ext>
                  </a:extLst>
                </p:cNvPr>
                <p:cNvSpPr/>
                <p:nvPr/>
              </p:nvSpPr>
              <p:spPr>
                <a:xfrm rot="17300492">
                  <a:off x="6027497" y="3996762"/>
                  <a:ext cx="237159" cy="162463"/>
                </a:xfrm>
                <a:prstGeom prst="rect">
                  <a:avLst/>
                </a:prstGeom>
                <a:solidFill>
                  <a:sysClr val="window" lastClr="FFFFFF"/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1C8A834-211A-4093-9ADA-99662975D83B}"/>
                </a:ext>
              </a:extLst>
            </p:cNvPr>
            <p:cNvSpPr/>
            <p:nvPr/>
          </p:nvSpPr>
          <p:spPr>
            <a:xfrm rot="675382">
              <a:off x="5851061" y="1949054"/>
              <a:ext cx="842622" cy="87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3775B06-53BE-40A0-95E5-4D4A10382E7E}"/>
                </a:ext>
              </a:extLst>
            </p:cNvPr>
            <p:cNvSpPr/>
            <p:nvPr/>
          </p:nvSpPr>
          <p:spPr>
            <a:xfrm rot="19396612">
              <a:off x="6541541" y="1845906"/>
              <a:ext cx="842622" cy="87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68A373-6217-48B0-9CC3-7D74BCE2989E}"/>
              </a:ext>
            </a:extLst>
          </p:cNvPr>
          <p:cNvGrpSpPr/>
          <p:nvPr/>
        </p:nvGrpSpPr>
        <p:grpSpPr>
          <a:xfrm>
            <a:off x="7676203" y="1410532"/>
            <a:ext cx="3433480" cy="702820"/>
            <a:chOff x="8577563" y="2623760"/>
            <a:chExt cx="2812988" cy="575810"/>
          </a:xfrm>
        </p:grpSpPr>
        <p:pic>
          <p:nvPicPr>
            <p:cNvPr id="17" name="Picture 16" descr="A close up of an object&#10;&#10;Description automatically generated">
              <a:extLst>
                <a:ext uri="{FF2B5EF4-FFF2-40B4-BE49-F238E27FC236}">
                  <a16:creationId xmlns:a16="http://schemas.microsoft.com/office/drawing/2014/main" id="{95862CC3-601E-4434-89AD-7E2E7C62A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796"/>
            <a:stretch/>
          </p:blipFill>
          <p:spPr>
            <a:xfrm flipH="1">
              <a:off x="9576624" y="2624652"/>
              <a:ext cx="1813927" cy="57491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1A3F80E-76E1-43C6-A5BA-80969BA65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8" t="-944" r="5227" b="15164"/>
            <a:stretch/>
          </p:blipFill>
          <p:spPr>
            <a:xfrm>
              <a:off x="8577563" y="2764012"/>
              <a:ext cx="949115" cy="42518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EF6B6E-A415-4C2D-9EFD-79DD99820E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1573" t="13611" r="14366" b="36581"/>
            <a:stretch/>
          </p:blipFill>
          <p:spPr>
            <a:xfrm>
              <a:off x="9847038" y="2623760"/>
              <a:ext cx="619805" cy="40333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33E091C-96F8-49B7-82C8-8AE7344F7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6405" t="21250" r="3566" b="15393"/>
            <a:stretch/>
          </p:blipFill>
          <p:spPr>
            <a:xfrm>
              <a:off x="10931428" y="2679561"/>
              <a:ext cx="409177" cy="474885"/>
            </a:xfrm>
            <a:prstGeom prst="rect">
              <a:avLst/>
            </a:prstGeom>
          </p:spPr>
        </p:pic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BFB20FCA-E310-4874-BCE3-25744A585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57" t="13211" r="13691" b="18309"/>
          <a:stretch/>
        </p:blipFill>
        <p:spPr bwMode="auto">
          <a:xfrm>
            <a:off x="410690" y="2369143"/>
            <a:ext cx="10801489" cy="123051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8C22856-4EEE-44DA-98E8-D6F3DD567B53}"/>
              </a:ext>
            </a:extLst>
          </p:cNvPr>
          <p:cNvSpPr txBox="1"/>
          <p:nvPr/>
        </p:nvSpPr>
        <p:spPr>
          <a:xfrm>
            <a:off x="5249113" y="2085749"/>
            <a:ext cx="91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2000" b="1" i="1" kern="0" dirty="0">
                <a:latin typeface="Arial" panose="020B0604020202020204" pitchFamily="34" charset="0"/>
                <a:cs typeface="Arial" panose="020B0604020202020204" pitchFamily="34" charset="0"/>
              </a:rPr>
              <a:t>MHz</a:t>
            </a:r>
            <a:endParaRPr lang="en-US" sz="20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D7A15A5-7A96-433A-90AC-DE40608C96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244" t="7233" r="31822" b="2687"/>
          <a:stretch/>
        </p:blipFill>
        <p:spPr>
          <a:xfrm>
            <a:off x="6125022" y="1268977"/>
            <a:ext cx="945416" cy="93272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AC13F0F-6BE2-430E-9C9F-40F6CB06B409}"/>
              </a:ext>
            </a:extLst>
          </p:cNvPr>
          <p:cNvSpPr txBox="1"/>
          <p:nvPr/>
        </p:nvSpPr>
        <p:spPr>
          <a:xfrm>
            <a:off x="784455" y="2887700"/>
            <a:ext cx="60526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2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1E1120-1AE2-4679-9221-685406624F17}"/>
              </a:ext>
            </a:extLst>
          </p:cNvPr>
          <p:cNvGrpSpPr/>
          <p:nvPr/>
        </p:nvGrpSpPr>
        <p:grpSpPr>
          <a:xfrm>
            <a:off x="1676539" y="2821640"/>
            <a:ext cx="4678116" cy="3108704"/>
            <a:chOff x="1474411" y="2728971"/>
            <a:chExt cx="4678116" cy="31087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727385-1112-4E65-BB56-3FD42A96170D}"/>
                </a:ext>
              </a:extLst>
            </p:cNvPr>
            <p:cNvSpPr/>
            <p:nvPr/>
          </p:nvSpPr>
          <p:spPr>
            <a:xfrm>
              <a:off x="1474412" y="3932427"/>
              <a:ext cx="2514822" cy="190524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7D54EA9-7662-477F-A8CA-C2F6A873501A}"/>
                </a:ext>
              </a:extLst>
            </p:cNvPr>
            <p:cNvSpPr/>
            <p:nvPr/>
          </p:nvSpPr>
          <p:spPr>
            <a:xfrm>
              <a:off x="4377267" y="3557855"/>
              <a:ext cx="1775260" cy="22798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827CA43-36E9-45F8-ABFB-0AA34968CC7D}"/>
                </a:ext>
              </a:extLst>
            </p:cNvPr>
            <p:cNvSpPr/>
            <p:nvPr/>
          </p:nvSpPr>
          <p:spPr>
            <a:xfrm>
              <a:off x="1546499" y="4033142"/>
              <a:ext cx="2331720" cy="2954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noFill/>
            </a:ln>
          </p:spPr>
          <p:txBody>
            <a:bodyPr wrap="square" lIns="9144" tIns="9144" rIns="9144" bIns="9144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Environmental control</a:t>
              </a:r>
            </a:p>
          </p:txBody>
        </p:sp>
        <p:cxnSp>
          <p:nvCxnSpPr>
            <p:cNvPr id="91" name="Straight Arrow Connector 87">
              <a:extLst>
                <a:ext uri="{FF2B5EF4-FFF2-40B4-BE49-F238E27FC236}">
                  <a16:creationId xmlns:a16="http://schemas.microsoft.com/office/drawing/2014/main" id="{47836703-2417-49B9-BAD2-7E00952E0615}"/>
                </a:ext>
              </a:extLst>
            </p:cNvPr>
            <p:cNvCxnSpPr>
              <a:cxnSpLocks/>
              <a:stCxn id="7" idx="1"/>
              <a:endCxn id="82" idx="1"/>
            </p:cNvCxnSpPr>
            <p:nvPr/>
          </p:nvCxnSpPr>
          <p:spPr>
            <a:xfrm rot="10800000" flipH="1">
              <a:off x="1474411" y="3263635"/>
              <a:ext cx="509517" cy="1621417"/>
            </a:xfrm>
            <a:prstGeom prst="bentConnector3">
              <a:avLst>
                <a:gd name="adj1" fmla="val -68795"/>
              </a:avLst>
            </a:prstGeom>
            <a:ln w="38100">
              <a:solidFill>
                <a:schemeClr val="accent1">
                  <a:lumMod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87">
              <a:extLst>
                <a:ext uri="{FF2B5EF4-FFF2-40B4-BE49-F238E27FC236}">
                  <a16:creationId xmlns:a16="http://schemas.microsoft.com/office/drawing/2014/main" id="{21598AA8-8449-4859-86FD-144C672D4D86}"/>
                </a:ext>
              </a:extLst>
            </p:cNvPr>
            <p:cNvCxnSpPr>
              <a:cxnSpLocks/>
              <a:stCxn id="61" idx="0"/>
              <a:endCxn id="82" idx="3"/>
            </p:cNvCxnSpPr>
            <p:nvPr/>
          </p:nvCxnSpPr>
          <p:spPr>
            <a:xfrm rot="16200000" flipV="1">
              <a:off x="4174302" y="2467260"/>
              <a:ext cx="294221" cy="1886970"/>
            </a:xfrm>
            <a:prstGeom prst="bentConnector2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A52CB7A-5B0F-4593-98AF-F5F0445788C8}"/>
                </a:ext>
              </a:extLst>
            </p:cNvPr>
            <p:cNvSpPr/>
            <p:nvPr/>
          </p:nvSpPr>
          <p:spPr>
            <a:xfrm>
              <a:off x="1546499" y="4761302"/>
              <a:ext cx="2331720" cy="2743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Source-measure unit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BE0B04A-75F6-4574-8E70-36FF0D14B3EB}"/>
                </a:ext>
              </a:extLst>
            </p:cNvPr>
            <p:cNvSpPr/>
            <p:nvPr/>
          </p:nvSpPr>
          <p:spPr>
            <a:xfrm>
              <a:off x="1546499" y="5114809"/>
              <a:ext cx="2331720" cy="2743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Impedance analyzer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4E6CD24-099E-49AD-B8B6-A679466B7973}"/>
                </a:ext>
              </a:extLst>
            </p:cNvPr>
            <p:cNvSpPr/>
            <p:nvPr/>
          </p:nvSpPr>
          <p:spPr>
            <a:xfrm>
              <a:off x="1546499" y="5468318"/>
              <a:ext cx="2331720" cy="27432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QCM controller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7465057-CA77-4F35-B42D-B0C2D37E8F40}"/>
                </a:ext>
              </a:extLst>
            </p:cNvPr>
            <p:cNvSpPr/>
            <p:nvPr/>
          </p:nvSpPr>
          <p:spPr>
            <a:xfrm>
              <a:off x="1546499" y="4407795"/>
              <a:ext cx="23317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Optical spectrometer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430263F-62FF-4AD4-A63E-DD6541C77AD2}"/>
                </a:ext>
              </a:extLst>
            </p:cNvPr>
            <p:cNvSpPr/>
            <p:nvPr/>
          </p:nvSpPr>
          <p:spPr>
            <a:xfrm>
              <a:off x="4766678" y="5028328"/>
              <a:ext cx="996439" cy="30279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8901981-3320-43F5-800F-FCF820EB0C49}"/>
                </a:ext>
              </a:extLst>
            </p:cNvPr>
            <p:cNvSpPr/>
            <p:nvPr/>
          </p:nvSpPr>
          <p:spPr>
            <a:xfrm>
              <a:off x="4766678" y="4638994"/>
              <a:ext cx="996439" cy="30279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52CA72-EC5D-45A9-B563-2BC501698567}"/>
                </a:ext>
              </a:extLst>
            </p:cNvPr>
            <p:cNvSpPr/>
            <p:nvPr/>
          </p:nvSpPr>
          <p:spPr>
            <a:xfrm>
              <a:off x="4766678" y="5416575"/>
              <a:ext cx="996439" cy="30279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96F4E3F-6676-4F87-9B00-A83E21B6DD58}"/>
                </a:ext>
              </a:extLst>
            </p:cNvPr>
            <p:cNvSpPr/>
            <p:nvPr/>
          </p:nvSpPr>
          <p:spPr>
            <a:xfrm>
              <a:off x="4677533" y="3547868"/>
              <a:ext cx="1174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Vacuum chamber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9754CE5-9A02-4A4B-8613-036E8B397359}"/>
                </a:ext>
              </a:extLst>
            </p:cNvPr>
            <p:cNvSpPr/>
            <p:nvPr/>
          </p:nvSpPr>
          <p:spPr>
            <a:xfrm>
              <a:off x="4766678" y="4254289"/>
              <a:ext cx="996439" cy="30279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54AC36AB-3B56-4800-8E75-11F6A29E4A83}"/>
                </a:ext>
              </a:extLst>
            </p:cNvPr>
            <p:cNvSpPr/>
            <p:nvPr/>
          </p:nvSpPr>
          <p:spPr>
            <a:xfrm>
              <a:off x="3613425" y="2911525"/>
              <a:ext cx="12490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Feedback</a:t>
              </a:r>
            </a:p>
          </p:txBody>
        </p:sp>
        <p:pic>
          <p:nvPicPr>
            <p:cNvPr id="82" name="Graphic 81" descr="Monitor">
              <a:extLst>
                <a:ext uri="{FF2B5EF4-FFF2-40B4-BE49-F238E27FC236}">
                  <a16:creationId xmlns:a16="http://schemas.microsoft.com/office/drawing/2014/main" id="{3AF46AD6-21FA-4D82-8502-28EB8C4F0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6058" t="12302" r="6563" b="14609"/>
            <a:stretch/>
          </p:blipFill>
          <p:spPr>
            <a:xfrm>
              <a:off x="1983929" y="2728971"/>
              <a:ext cx="1393998" cy="1069325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5C89F21-9D14-4789-972C-6760DC5D4BE2}"/>
                </a:ext>
              </a:extLst>
            </p:cNvPr>
            <p:cNvSpPr/>
            <p:nvPr/>
          </p:nvSpPr>
          <p:spPr>
            <a:xfrm>
              <a:off x="2085924" y="2858447"/>
              <a:ext cx="1190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Control software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1576F63-F373-4B0E-9C92-2B1F4E219A6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989234" y="4885051"/>
              <a:ext cx="688299" cy="1341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1523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8851042F-E74D-404A-BB62-44887D6676BB}"/>
              </a:ext>
            </a:extLst>
          </p:cNvPr>
          <p:cNvSpPr txBox="1"/>
          <p:nvPr/>
        </p:nvSpPr>
        <p:spPr>
          <a:xfrm>
            <a:off x="581940" y="1127385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76D3A7-A738-4482-B325-167B4AFA5635}"/>
              </a:ext>
            </a:extLst>
          </p:cNvPr>
          <p:cNvSpPr txBox="1"/>
          <p:nvPr/>
        </p:nvSpPr>
        <p:spPr>
          <a:xfrm>
            <a:off x="4401993" y="1127385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5" name="Rectangle 4"/>
          <p:cNvSpPr/>
          <p:nvPr/>
        </p:nvSpPr>
        <p:spPr>
          <a:xfrm>
            <a:off x="8684437" y="257273"/>
            <a:ext cx="3214821" cy="6227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(a) color scheme need to have multifunctional characterization standing off the rest since we are talking about it in (b) and (c)</a:t>
            </a:r>
          </a:p>
          <a:p>
            <a:pPr marL="342900" marR="0" lvl="0" indent="-342900">
              <a:spcBef>
                <a:spcPts val="0"/>
              </a:spcBef>
              <a:spcAft>
                <a:spcPts val="1000"/>
              </a:spcAft>
              <a:buFont typeface="+mj-lt"/>
              <a:buAutoNum type="alphaLcParenBoth" startAt="2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Multifunctional characterization in traditional workflow may need to be duplicated with offset to show that the workflow is only for a single functionality. To test other functionality, one must to replicate the same workflow but for different instrument </a:t>
            </a: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Computer-controlled multifunctional response workflow removes limitation of transitional workflow by giving full control of instruments, experimental conditions and parameters through real-time iterative feedback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42697" y="1336054"/>
            <a:ext cx="7234558" cy="4104885"/>
            <a:chOff x="612842" y="2491222"/>
            <a:chExt cx="7234558" cy="410488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524E237-75A0-4661-BBC4-1525F759E004}"/>
                </a:ext>
              </a:extLst>
            </p:cNvPr>
            <p:cNvSpPr/>
            <p:nvPr/>
          </p:nvSpPr>
          <p:spPr>
            <a:xfrm>
              <a:off x="791881" y="3007115"/>
              <a:ext cx="3207144" cy="3588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45720" tIns="27432" rIns="45720" bIns="27432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524E237-75A0-4661-BBC4-1525F759E004}"/>
                </a:ext>
              </a:extLst>
            </p:cNvPr>
            <p:cNvSpPr/>
            <p:nvPr/>
          </p:nvSpPr>
          <p:spPr>
            <a:xfrm>
              <a:off x="681536" y="2951798"/>
              <a:ext cx="3205062" cy="3588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45720" tIns="27432" rIns="45720" bIns="27432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12842" y="2491222"/>
              <a:ext cx="7234558" cy="4003606"/>
              <a:chOff x="612842" y="2491222"/>
              <a:chExt cx="7234558" cy="4003606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524E237-75A0-4661-BBC4-1525F759E004}"/>
                  </a:ext>
                </a:extLst>
              </p:cNvPr>
              <p:cNvSpPr/>
              <p:nvPr/>
            </p:nvSpPr>
            <p:spPr>
              <a:xfrm>
                <a:off x="612842" y="2890914"/>
                <a:ext cx="3147349" cy="35889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lIns="45720" tIns="27432" rIns="45720" bIns="27432"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2021AD93-3149-4915-8CD2-D1BFD9B2A409}"/>
                  </a:ext>
                </a:extLst>
              </p:cNvPr>
              <p:cNvGrpSpPr/>
              <p:nvPr/>
            </p:nvGrpSpPr>
            <p:grpSpPr>
              <a:xfrm>
                <a:off x="733228" y="2491222"/>
                <a:ext cx="7114172" cy="4003606"/>
                <a:chOff x="965518" y="2855682"/>
                <a:chExt cx="7114172" cy="4003606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0AE5EDC-561D-479A-9FDC-8B2317BADB6F}"/>
                    </a:ext>
                  </a:extLst>
                </p:cNvPr>
                <p:cNvSpPr txBox="1"/>
                <p:nvPr/>
              </p:nvSpPr>
              <p:spPr>
                <a:xfrm>
                  <a:off x="1449374" y="2855682"/>
                  <a:ext cx="26695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r>
                    <a:rPr lang="en-US" sz="2000" b="1" i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Traditional workflow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EEAA32-2D75-475F-92E8-022AFA82F6A1}"/>
                    </a:ext>
                  </a:extLst>
                </p:cNvPr>
                <p:cNvSpPr txBox="1"/>
                <p:nvPr/>
              </p:nvSpPr>
              <p:spPr>
                <a:xfrm>
                  <a:off x="5375103" y="2880258"/>
                  <a:ext cx="27045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>
                    <a:lnSpc>
                      <a:spcPct val="90000"/>
                    </a:lnSpc>
                  </a:pPr>
                  <a:r>
                    <a:rPr lang="en-US" sz="2000" b="1" i="1" dirty="0">
                      <a:solidFill>
                        <a:srgbClr val="008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Automated workflow</a:t>
                  </a:r>
                </a:p>
              </p:txBody>
            </p: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875E2B13-94C5-493A-B6AD-6C494A07DD4F}"/>
                    </a:ext>
                  </a:extLst>
                </p:cNvPr>
                <p:cNvCxnSpPr>
                  <a:cxnSpLocks/>
                  <a:stCxn id="20" idx="2"/>
                  <a:endCxn id="21" idx="0"/>
                </p:cNvCxnSpPr>
                <p:nvPr/>
              </p:nvCxnSpPr>
              <p:spPr>
                <a:xfrm>
                  <a:off x="2756154" y="4807966"/>
                  <a:ext cx="0" cy="299255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 w="lg" len="lg"/>
                </a:ln>
                <a:effectLst/>
              </p:spPr>
            </p:cxn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C6BD2B3-FA98-44DC-BC1A-830AB35C1185}"/>
                    </a:ext>
                  </a:extLst>
                </p:cNvPr>
                <p:cNvSpPr/>
                <p:nvPr/>
              </p:nvSpPr>
              <p:spPr>
                <a:xfrm>
                  <a:off x="1613154" y="4433431"/>
                  <a:ext cx="2286000" cy="37453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45720" tIns="27432" rIns="45720" bIns="27432" rtlCol="0" anchor="t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Data acquisition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14A4108-150B-4ECA-A8EF-BA192D7920DE}"/>
                    </a:ext>
                  </a:extLst>
                </p:cNvPr>
                <p:cNvSpPr/>
                <p:nvPr/>
              </p:nvSpPr>
              <p:spPr>
                <a:xfrm>
                  <a:off x="1613154" y="5107221"/>
                  <a:ext cx="2286000" cy="57811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45720" tIns="27432" rIns="45720" bIns="27432" rtlCol="0" anchor="t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Human processes and models data</a:t>
                  </a:r>
                  <a:endParaRPr kumimoji="0" lang="en-US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27" name="Elbow Connector 401">
                  <a:extLst>
                    <a:ext uri="{FF2B5EF4-FFF2-40B4-BE49-F238E27FC236}">
                      <a16:creationId xmlns:a16="http://schemas.microsoft.com/office/drawing/2014/main" id="{C002655B-17A7-4BC9-9B08-0D6659F72F81}"/>
                    </a:ext>
                  </a:extLst>
                </p:cNvPr>
                <p:cNvCxnSpPr>
                  <a:cxnSpLocks/>
                  <a:stCxn id="28" idx="1"/>
                  <a:endCxn id="31" idx="1"/>
                </p:cNvCxnSpPr>
                <p:nvPr/>
              </p:nvCxnSpPr>
              <p:spPr>
                <a:xfrm rot="10800000">
                  <a:off x="1613154" y="3841180"/>
                  <a:ext cx="12700" cy="2445775"/>
                </a:xfrm>
                <a:prstGeom prst="bentConnector3">
                  <a:avLst>
                    <a:gd name="adj1" fmla="val 1800000"/>
                  </a:avLst>
                </a:prstGeom>
                <a:noFill/>
                <a:ln w="25400" cap="flat" cmpd="sng" algn="ctr">
                  <a:solidFill>
                    <a:srgbClr val="C00000"/>
                  </a:solidFill>
                  <a:prstDash val="solid"/>
                  <a:tailEnd type="triangle" w="lg" len="lg"/>
                </a:ln>
                <a:effectLst/>
              </p:spPr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B53AAD4-9CB9-4D57-9758-B1A76E56342B}"/>
                    </a:ext>
                  </a:extLst>
                </p:cNvPr>
                <p:cNvSpPr/>
                <p:nvPr/>
              </p:nvSpPr>
              <p:spPr>
                <a:xfrm>
                  <a:off x="1613154" y="5966497"/>
                  <a:ext cx="2286000" cy="64091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45720" tIns="27432" rIns="45720" bIns="27432" rtlCol="0" anchor="t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Human interprets and presents data</a:t>
                  </a:r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199B6197-873C-4003-91BE-C2F6A68E72EC}"/>
                    </a:ext>
                  </a:extLst>
                </p:cNvPr>
                <p:cNvCxnSpPr>
                  <a:cxnSpLocks/>
                  <a:stCxn id="21" idx="2"/>
                  <a:endCxn id="28" idx="0"/>
                </p:cNvCxnSpPr>
                <p:nvPr/>
              </p:nvCxnSpPr>
              <p:spPr>
                <a:xfrm>
                  <a:off x="2756154" y="5685338"/>
                  <a:ext cx="0" cy="281159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 w="lg" len="lg"/>
                </a:ln>
                <a:effectLst/>
              </p:spPr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229B690-2F58-462C-BE69-097142E8DC12}"/>
                    </a:ext>
                  </a:extLst>
                </p:cNvPr>
                <p:cNvSpPr txBox="1"/>
                <p:nvPr/>
              </p:nvSpPr>
              <p:spPr>
                <a:xfrm rot="16200000">
                  <a:off x="-720063" y="4772742"/>
                  <a:ext cx="377127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b="1" i="1" kern="0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Manual</a:t>
                  </a:r>
                  <a:r>
                    <a:rPr kumimoji="0" lang="en-US" sz="20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 experiment planning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524E237-75A0-4661-BBC4-1525F759E004}"/>
                    </a:ext>
                  </a:extLst>
                </p:cNvPr>
                <p:cNvSpPr/>
                <p:nvPr/>
              </p:nvSpPr>
              <p:spPr>
                <a:xfrm>
                  <a:off x="1613154" y="3516567"/>
                  <a:ext cx="2286000" cy="64922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45720" tIns="27432" rIns="45720" bIns="27432" rtlCol="0" anchor="t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Human adjusts experimental settings</a:t>
                  </a:r>
                  <a:endParaRPr kumimoji="0" lang="en-US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B2B56008-4088-4163-8CB9-B81B5F73CD13}"/>
                    </a:ext>
                  </a:extLst>
                </p:cNvPr>
                <p:cNvCxnSpPr>
                  <a:cxnSpLocks/>
                  <a:stCxn id="31" idx="2"/>
                  <a:endCxn id="20" idx="0"/>
                </p:cNvCxnSpPr>
                <p:nvPr/>
              </p:nvCxnSpPr>
              <p:spPr>
                <a:xfrm>
                  <a:off x="2756154" y="4165790"/>
                  <a:ext cx="0" cy="267641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 w="lg" len="lg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0C4C6BEC-8FE4-49BF-A3AA-31905324C2F1}"/>
                    </a:ext>
                  </a:extLst>
                </p:cNvPr>
                <p:cNvCxnSpPr>
                  <a:cxnSpLocks/>
                  <a:stCxn id="34" idx="2"/>
                  <a:endCxn id="35" idx="0"/>
                </p:cNvCxnSpPr>
                <p:nvPr/>
              </p:nvCxnSpPr>
              <p:spPr>
                <a:xfrm>
                  <a:off x="6685771" y="4796555"/>
                  <a:ext cx="0" cy="310666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 w="lg" len="lg"/>
                </a:ln>
                <a:effectLst/>
              </p:spPr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0186DD6-F3E9-4485-8D9A-B7013F7E27D5}"/>
                    </a:ext>
                  </a:extLst>
                </p:cNvPr>
                <p:cNvSpPr/>
                <p:nvPr/>
              </p:nvSpPr>
              <p:spPr>
                <a:xfrm>
                  <a:off x="5542771" y="4433432"/>
                  <a:ext cx="2286000" cy="363123"/>
                </a:xfrm>
                <a:prstGeom prst="rect">
                  <a:avLst/>
                </a:prstGeom>
                <a:solidFill>
                  <a:srgbClr val="C5F0D6"/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45720" tIns="27432" rIns="45720" bIns="27432" rtlCol="0" anchor="t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Data acquisition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3F7066A-31AA-4830-8A00-333693140557}"/>
                    </a:ext>
                  </a:extLst>
                </p:cNvPr>
                <p:cNvSpPr/>
                <p:nvPr/>
              </p:nvSpPr>
              <p:spPr>
                <a:xfrm>
                  <a:off x="5542771" y="5107221"/>
                  <a:ext cx="2286000" cy="578531"/>
                </a:xfrm>
                <a:prstGeom prst="rect">
                  <a:avLst/>
                </a:prstGeom>
                <a:solidFill>
                  <a:srgbClr val="C5F0D6"/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45720" tIns="27432" rIns="45720" bIns="27432" rtlCol="0" anchor="t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Computer processes and models data</a:t>
                  </a:r>
                  <a:endParaRPr kumimoji="0" lang="en-US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" name="Elbow Connector 401">
                  <a:extLst>
                    <a:ext uri="{FF2B5EF4-FFF2-40B4-BE49-F238E27FC236}">
                      <a16:creationId xmlns:a16="http://schemas.microsoft.com/office/drawing/2014/main" id="{2873D1E5-E4FB-486C-8B47-44D21FD6C5C4}"/>
                    </a:ext>
                  </a:extLst>
                </p:cNvPr>
                <p:cNvCxnSpPr>
                  <a:cxnSpLocks/>
                  <a:stCxn id="35" idx="1"/>
                  <a:endCxn id="41" idx="1"/>
                </p:cNvCxnSpPr>
                <p:nvPr/>
              </p:nvCxnSpPr>
              <p:spPr>
                <a:xfrm rot="10800000">
                  <a:off x="5542771" y="3838919"/>
                  <a:ext cx="12700" cy="1557568"/>
                </a:xfrm>
                <a:prstGeom prst="bentConnector3">
                  <a:avLst>
                    <a:gd name="adj1" fmla="val 1800000"/>
                  </a:avLst>
                </a:prstGeom>
                <a:noFill/>
                <a:ln w="25400" cap="flat" cmpd="sng" algn="ctr">
                  <a:solidFill>
                    <a:srgbClr val="008000"/>
                  </a:solidFill>
                  <a:prstDash val="solid"/>
                  <a:tailEnd type="triangle" w="lg" len="lg"/>
                </a:ln>
                <a:effectLst/>
              </p:spPr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4DAD097F-F949-4E5F-B377-9285F0D0108C}"/>
                    </a:ext>
                  </a:extLst>
                </p:cNvPr>
                <p:cNvSpPr/>
                <p:nvPr/>
              </p:nvSpPr>
              <p:spPr>
                <a:xfrm>
                  <a:off x="5542771" y="5966497"/>
                  <a:ext cx="2286000" cy="594585"/>
                </a:xfrm>
                <a:prstGeom prst="rect">
                  <a:avLst/>
                </a:prstGeom>
                <a:solidFill>
                  <a:srgbClr val="C5F0D6"/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45720" tIns="27432" rIns="45720" bIns="27432" rtlCol="0" anchor="t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Computer presents data</a:t>
                  </a:r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52F6EA8B-1EB5-4858-8599-81B65900DDC0}"/>
                    </a:ext>
                  </a:extLst>
                </p:cNvPr>
                <p:cNvCxnSpPr>
                  <a:cxnSpLocks/>
                  <a:stCxn id="35" idx="2"/>
                  <a:endCxn id="37" idx="0"/>
                </p:cNvCxnSpPr>
                <p:nvPr/>
              </p:nvCxnSpPr>
              <p:spPr>
                <a:xfrm>
                  <a:off x="6685771" y="5685752"/>
                  <a:ext cx="0" cy="280745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 w="lg" len="lg"/>
                </a:ln>
                <a:effectLst/>
              </p:spPr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13BEEF1-8AF8-4C54-A495-FEB85F243B44}"/>
                    </a:ext>
                  </a:extLst>
                </p:cNvPr>
                <p:cNvSpPr txBox="1"/>
                <p:nvPr/>
              </p:nvSpPr>
              <p:spPr>
                <a:xfrm rot="16200000">
                  <a:off x="3243959" y="4782262"/>
                  <a:ext cx="375394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8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Real-time iterative feedback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609DF68-1400-4990-9F76-24C5E1D9CE7A}"/>
                    </a:ext>
                  </a:extLst>
                </p:cNvPr>
                <p:cNvSpPr/>
                <p:nvPr/>
              </p:nvSpPr>
              <p:spPr>
                <a:xfrm>
                  <a:off x="5542771" y="3516566"/>
                  <a:ext cx="2286000" cy="644706"/>
                </a:xfrm>
                <a:prstGeom prst="rect">
                  <a:avLst/>
                </a:prstGeom>
                <a:solidFill>
                  <a:srgbClr val="C5F0D6"/>
                </a:solidFill>
                <a:ln w="254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45720" tIns="27432" rIns="45720" bIns="27432" rtlCol="0" anchor="t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Computer</a:t>
                  </a:r>
                  <a:r>
                    <a:rPr kumimoji="0" lang="en-US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 adjusts experimental settings</a:t>
                  </a:r>
                  <a:endParaRPr kumimoji="0" lang="en-US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AF03532D-E133-451E-AC47-50A79C5CB333}"/>
                    </a:ext>
                  </a:extLst>
                </p:cNvPr>
                <p:cNvCxnSpPr>
                  <a:cxnSpLocks/>
                  <a:stCxn id="41" idx="2"/>
                  <a:endCxn id="34" idx="0"/>
                </p:cNvCxnSpPr>
                <p:nvPr/>
              </p:nvCxnSpPr>
              <p:spPr>
                <a:xfrm>
                  <a:off x="6685771" y="4161272"/>
                  <a:ext cx="0" cy="27216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triangle" w="lg" len="lg"/>
                </a:ln>
                <a:effectLst/>
              </p:spPr>
            </p:cxnSp>
          </p:grpSp>
        </p:grpSp>
      </p:grpSp>
      <p:sp>
        <p:nvSpPr>
          <p:cNvPr id="8" name="Rectangle 7"/>
          <p:cNvSpPr/>
          <p:nvPr/>
        </p:nvSpPr>
        <p:spPr>
          <a:xfrm rot="16200000">
            <a:off x="2867925" y="3459274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material 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686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5542CB-8D57-4A30-9471-317B2122F3F7}"/>
              </a:ext>
            </a:extLst>
          </p:cNvPr>
          <p:cNvSpPr/>
          <p:nvPr/>
        </p:nvSpPr>
        <p:spPr>
          <a:xfrm>
            <a:off x="1079971" y="727655"/>
            <a:ext cx="10029712" cy="3002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DFDB37E-4468-4D5A-BEBD-0CA981A44E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40" t="5730" r="848" b="20058"/>
          <a:stretch/>
        </p:blipFill>
        <p:spPr>
          <a:xfrm>
            <a:off x="716517" y="1363314"/>
            <a:ext cx="874242" cy="835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380352-4F6C-4907-9A8B-01C5D13F3FD7}"/>
              </a:ext>
            </a:extLst>
          </p:cNvPr>
          <p:cNvSpPr txBox="1"/>
          <p:nvPr/>
        </p:nvSpPr>
        <p:spPr>
          <a:xfrm>
            <a:off x="9104417" y="687628"/>
            <a:ext cx="189514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b="1" i="1" u="sng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Optical: THz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19881A-C93E-4E60-84AB-9C1893159A70}"/>
              </a:ext>
            </a:extLst>
          </p:cNvPr>
          <p:cNvSpPr txBox="1"/>
          <p:nvPr/>
        </p:nvSpPr>
        <p:spPr>
          <a:xfrm>
            <a:off x="1123841" y="687628"/>
            <a:ext cx="255873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b="1" i="1" u="sng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Electrical: 0 – 10 MHz </a:t>
            </a:r>
            <a:r>
              <a:rPr lang="en-US" i="1" u="sng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E853B-6426-4EB7-9F94-5DE86EA1C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97" t="42369" r="82770" b="2217"/>
          <a:stretch/>
        </p:blipFill>
        <p:spPr>
          <a:xfrm>
            <a:off x="1665501" y="1477623"/>
            <a:ext cx="902574" cy="615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D7E732-8A72-4817-B180-1640195D40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708" t="29710" r="54260" b="10214"/>
          <a:stretch/>
        </p:blipFill>
        <p:spPr>
          <a:xfrm>
            <a:off x="2644124" y="1403318"/>
            <a:ext cx="1293594" cy="75013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0862F96-EE01-4CF2-9CC7-C9CA9D0D11B4}"/>
              </a:ext>
            </a:extLst>
          </p:cNvPr>
          <p:cNvSpPr txBox="1"/>
          <p:nvPr/>
        </p:nvSpPr>
        <p:spPr>
          <a:xfrm>
            <a:off x="3989199" y="687628"/>
            <a:ext cx="449439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Gravimetric / viscoelastic: 5 – 100 MHz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FD05DBE-DEAE-4A02-8113-DC1549FF821C}"/>
              </a:ext>
            </a:extLst>
          </p:cNvPr>
          <p:cNvGrpSpPr/>
          <p:nvPr/>
        </p:nvGrpSpPr>
        <p:grpSpPr>
          <a:xfrm>
            <a:off x="801081" y="1024412"/>
            <a:ext cx="10448968" cy="341632"/>
            <a:chOff x="887712" y="1729840"/>
            <a:chExt cx="10448968" cy="3416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58B58-E83A-40E6-A8B7-D7F6883DD1BD}"/>
                </a:ext>
              </a:extLst>
            </p:cNvPr>
            <p:cNvSpPr txBox="1"/>
            <p:nvPr/>
          </p:nvSpPr>
          <p:spPr>
            <a:xfrm>
              <a:off x="887712" y="1729840"/>
              <a:ext cx="3207630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i="1" kern="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steady-state, ionic, dielectric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D6B2BA-F8A3-4C86-A74F-AB087D3BD932}"/>
                </a:ext>
              </a:extLst>
            </p:cNvPr>
            <p:cNvSpPr txBox="1"/>
            <p:nvPr/>
          </p:nvSpPr>
          <p:spPr>
            <a:xfrm>
              <a:off x="7120636" y="1729840"/>
              <a:ext cx="4216044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i="1" kern="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optical constants, vibrational, electronic 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DC22D30-7488-4C49-B3DF-545577116C0C}"/>
                </a:ext>
              </a:extLst>
            </p:cNvPr>
            <p:cNvSpPr txBox="1"/>
            <p:nvPr/>
          </p:nvSpPr>
          <p:spPr>
            <a:xfrm>
              <a:off x="4128330" y="1729840"/>
              <a:ext cx="2895490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i="1" kern="0" noProof="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orption kinetics, swelling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8003A9AC-66A9-42D5-BA9F-8BBF7AD72542}"/>
              </a:ext>
            </a:extLst>
          </p:cNvPr>
          <p:cNvSpPr txBox="1"/>
          <p:nvPr/>
        </p:nvSpPr>
        <p:spPr>
          <a:xfrm>
            <a:off x="467405" y="626487"/>
            <a:ext cx="66735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28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pic>
        <p:nvPicPr>
          <p:cNvPr id="46" name="Picture 45" descr="A display in a store&#10;&#10;Description automatically generated">
            <a:extLst>
              <a:ext uri="{FF2B5EF4-FFF2-40B4-BE49-F238E27FC236}">
                <a16:creationId xmlns:a16="http://schemas.microsoft.com/office/drawing/2014/main" id="{6A11B2D5-8645-433B-8654-5741A34C2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23249" t="32562" r="57691" b="36424"/>
          <a:stretch/>
        </p:blipFill>
        <p:spPr>
          <a:xfrm rot="10800000">
            <a:off x="748680" y="2781986"/>
            <a:ext cx="2624841" cy="320324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66229B32-C527-433C-9189-6B1B3AB9E7D1}"/>
              </a:ext>
            </a:extLst>
          </p:cNvPr>
          <p:cNvSpPr txBox="1"/>
          <p:nvPr/>
        </p:nvSpPr>
        <p:spPr>
          <a:xfrm>
            <a:off x="3421077" y="2772537"/>
            <a:ext cx="60526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28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3682EF8-40FE-4E38-A1C6-60ED109F95D5}"/>
              </a:ext>
            </a:extLst>
          </p:cNvPr>
          <p:cNvGrpSpPr/>
          <p:nvPr/>
        </p:nvGrpSpPr>
        <p:grpSpPr>
          <a:xfrm>
            <a:off x="4149072" y="1095885"/>
            <a:ext cx="2707094" cy="1432466"/>
            <a:chOff x="5472609" y="1081075"/>
            <a:chExt cx="1911554" cy="101150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F43DF4F-A45F-4A89-BF90-253599CFA35F}"/>
                </a:ext>
              </a:extLst>
            </p:cNvPr>
            <p:cNvGrpSpPr/>
            <p:nvPr/>
          </p:nvGrpSpPr>
          <p:grpSpPr>
            <a:xfrm>
              <a:off x="5472609" y="1081075"/>
              <a:ext cx="1381142" cy="839370"/>
              <a:chOff x="2331804" y="2913884"/>
              <a:chExt cx="2112678" cy="1555847"/>
            </a:xfrm>
          </p:grpSpPr>
          <p:pic>
            <p:nvPicPr>
              <p:cNvPr id="55" name="Content Placeholder 4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92B755AD-AEAC-4652-B032-56925CA240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4501" t="12493" r="30764" b="57994"/>
              <a:stretch/>
            </p:blipFill>
            <p:spPr bwMode="auto">
              <a:xfrm>
                <a:off x="2351629" y="2913884"/>
                <a:ext cx="1737638" cy="14565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03C1964-87B4-4316-B2D5-FC7CB117461E}"/>
                  </a:ext>
                </a:extLst>
              </p:cNvPr>
              <p:cNvSpPr/>
              <p:nvPr/>
            </p:nvSpPr>
            <p:spPr>
              <a:xfrm rot="914317">
                <a:off x="2331804" y="4164238"/>
                <a:ext cx="1055799" cy="305493"/>
              </a:xfrm>
              <a:prstGeom prst="rect">
                <a:avLst/>
              </a:prstGeom>
              <a:solidFill>
                <a:sysClr val="window" lastClr="FFFFFF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85B95C3-0639-4E72-B681-879FBEBDA441}"/>
                  </a:ext>
                </a:extLst>
              </p:cNvPr>
              <p:cNvSpPr/>
              <p:nvPr/>
            </p:nvSpPr>
            <p:spPr>
              <a:xfrm rot="2967504">
                <a:off x="3883528" y="3852415"/>
                <a:ext cx="381377" cy="740530"/>
              </a:xfrm>
              <a:prstGeom prst="rect">
                <a:avLst/>
              </a:prstGeom>
              <a:solidFill>
                <a:sysClr val="window" lastClr="FFFFFF"/>
              </a:solidFill>
              <a:ln w="38100">
                <a:noFill/>
                <a:miter lim="800000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txBody>
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1EC96D1-57B5-405C-A88B-C0EFE9F25A4C}"/>
                </a:ext>
              </a:extLst>
            </p:cNvPr>
            <p:cNvGrpSpPr/>
            <p:nvPr/>
          </p:nvGrpSpPr>
          <p:grpSpPr>
            <a:xfrm>
              <a:off x="5860725" y="1381275"/>
              <a:ext cx="1304300" cy="711304"/>
              <a:chOff x="4394577" y="3457550"/>
              <a:chExt cx="1887895" cy="1291164"/>
            </a:xfrm>
          </p:grpSpPr>
          <p:pic>
            <p:nvPicPr>
              <p:cNvPr id="50" name="Content Placeholder 4" descr="A picture containing text, map&#10;&#10;Description automatically generated">
                <a:extLst>
                  <a:ext uri="{FF2B5EF4-FFF2-40B4-BE49-F238E27FC236}">
                    <a16:creationId xmlns:a16="http://schemas.microsoft.com/office/drawing/2014/main" id="{8C756AF3-37ED-4194-81C2-C5851DB08B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5832" t="65495" r="30575" b="9362"/>
              <a:stretch/>
            </p:blipFill>
            <p:spPr bwMode="auto">
              <a:xfrm>
                <a:off x="4587301" y="3457550"/>
                <a:ext cx="1602932" cy="12408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8A51202-1CE8-4FB9-858A-5FCA3151BCDC}"/>
                  </a:ext>
                </a:extLst>
              </p:cNvPr>
              <p:cNvGrpSpPr/>
              <p:nvPr/>
            </p:nvGrpSpPr>
            <p:grpSpPr>
              <a:xfrm>
                <a:off x="4394577" y="3959414"/>
                <a:ext cx="1887895" cy="789300"/>
                <a:chOff x="4394577" y="3959414"/>
                <a:chExt cx="1887895" cy="789300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7D6FEE8-1C3F-4CC9-A885-078266A6DA1D}"/>
                    </a:ext>
                  </a:extLst>
                </p:cNvPr>
                <p:cNvSpPr/>
                <p:nvPr/>
              </p:nvSpPr>
              <p:spPr>
                <a:xfrm rot="2967504">
                  <a:off x="5905792" y="4334080"/>
                  <a:ext cx="237159" cy="516200"/>
                </a:xfrm>
                <a:prstGeom prst="rect">
                  <a:avLst/>
                </a:prstGeom>
                <a:solidFill>
                  <a:sysClr val="window" lastClr="FFFFFF"/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09630AC-45CD-411C-8132-9536ACABC235}"/>
                    </a:ext>
                  </a:extLst>
                </p:cNvPr>
                <p:cNvSpPr/>
                <p:nvPr/>
              </p:nvSpPr>
              <p:spPr>
                <a:xfrm rot="17300492">
                  <a:off x="4654363" y="4251769"/>
                  <a:ext cx="237159" cy="756732"/>
                </a:xfrm>
                <a:prstGeom prst="rect">
                  <a:avLst/>
                </a:prstGeom>
                <a:solidFill>
                  <a:sysClr val="window" lastClr="FFFFFF"/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C63C55B-389B-4761-BA4D-B22B77476C3F}"/>
                    </a:ext>
                  </a:extLst>
                </p:cNvPr>
                <p:cNvSpPr/>
                <p:nvPr/>
              </p:nvSpPr>
              <p:spPr>
                <a:xfrm rot="17300492">
                  <a:off x="6027497" y="3996762"/>
                  <a:ext cx="237159" cy="162463"/>
                </a:xfrm>
                <a:prstGeom prst="rect">
                  <a:avLst/>
                </a:prstGeom>
                <a:solidFill>
                  <a:sysClr val="window" lastClr="FFFFFF"/>
                </a:solidFill>
                <a:ln w="38100">
                  <a:noFill/>
                  <a:miter lim="800000"/>
                </a:ln>
                <a:effectLst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txBody>
    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1C8A834-211A-4093-9ADA-99662975D83B}"/>
                </a:ext>
              </a:extLst>
            </p:cNvPr>
            <p:cNvSpPr/>
            <p:nvPr/>
          </p:nvSpPr>
          <p:spPr>
            <a:xfrm rot="675382">
              <a:off x="5851061" y="1949054"/>
              <a:ext cx="842622" cy="87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3775B06-53BE-40A0-95E5-4D4A10382E7E}"/>
                </a:ext>
              </a:extLst>
            </p:cNvPr>
            <p:cNvSpPr/>
            <p:nvPr/>
          </p:nvSpPr>
          <p:spPr>
            <a:xfrm rot="19396612">
              <a:off x="6541541" y="1845906"/>
              <a:ext cx="842622" cy="87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68A373-6217-48B0-9CC3-7D74BCE2989E}"/>
              </a:ext>
            </a:extLst>
          </p:cNvPr>
          <p:cNvGrpSpPr/>
          <p:nvPr/>
        </p:nvGrpSpPr>
        <p:grpSpPr>
          <a:xfrm>
            <a:off x="7676203" y="1495992"/>
            <a:ext cx="3433480" cy="702820"/>
            <a:chOff x="8577563" y="2623760"/>
            <a:chExt cx="2812988" cy="575810"/>
          </a:xfrm>
        </p:grpSpPr>
        <p:pic>
          <p:nvPicPr>
            <p:cNvPr id="17" name="Picture 16" descr="A close up of an object&#10;&#10;Description automatically generated">
              <a:extLst>
                <a:ext uri="{FF2B5EF4-FFF2-40B4-BE49-F238E27FC236}">
                  <a16:creationId xmlns:a16="http://schemas.microsoft.com/office/drawing/2014/main" id="{95862CC3-601E-4434-89AD-7E2E7C62A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796"/>
            <a:stretch/>
          </p:blipFill>
          <p:spPr>
            <a:xfrm flipH="1">
              <a:off x="9576624" y="2624652"/>
              <a:ext cx="1813927" cy="57491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1A3F80E-76E1-43C6-A5BA-80969BA656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8" t="-944" r="5227" b="15164"/>
            <a:stretch/>
          </p:blipFill>
          <p:spPr>
            <a:xfrm>
              <a:off x="8577563" y="2764012"/>
              <a:ext cx="949115" cy="42518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DEF6B6E-A415-4C2D-9EFD-79DD99820E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1573" t="13611" r="14366" b="36581"/>
            <a:stretch/>
          </p:blipFill>
          <p:spPr>
            <a:xfrm>
              <a:off x="9847038" y="2623760"/>
              <a:ext cx="619805" cy="40333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33E091C-96F8-49B7-82C8-8AE7344F7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6405" t="21250" r="3566" b="15393"/>
            <a:stretch/>
          </p:blipFill>
          <p:spPr>
            <a:xfrm>
              <a:off x="10931428" y="2679561"/>
              <a:ext cx="409177" cy="474885"/>
            </a:xfrm>
            <a:prstGeom prst="rect">
              <a:avLst/>
            </a:prstGeom>
          </p:spPr>
        </p:pic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BFB20FCA-E310-4874-BCE3-25744A585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57" t="13211" r="13691" b="18309"/>
          <a:stretch/>
        </p:blipFill>
        <p:spPr bwMode="auto">
          <a:xfrm>
            <a:off x="410690" y="2334959"/>
            <a:ext cx="10801489" cy="123051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D7A15A5-7A96-433A-90AC-DE40608C96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244" t="7233" r="31822" b="2687"/>
          <a:stretch/>
        </p:blipFill>
        <p:spPr>
          <a:xfrm>
            <a:off x="6125022" y="1354437"/>
            <a:ext cx="945416" cy="93272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AC13F0F-6BE2-430E-9C9F-40F6CB06B409}"/>
              </a:ext>
            </a:extLst>
          </p:cNvPr>
          <p:cNvSpPr txBox="1"/>
          <p:nvPr/>
        </p:nvSpPr>
        <p:spPr>
          <a:xfrm>
            <a:off x="716481" y="2793348"/>
            <a:ext cx="69928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28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1E1120-1AE2-4679-9221-685406624F17}"/>
              </a:ext>
            </a:extLst>
          </p:cNvPr>
          <p:cNvGrpSpPr/>
          <p:nvPr/>
        </p:nvGrpSpPr>
        <p:grpSpPr>
          <a:xfrm>
            <a:off x="6545339" y="2776564"/>
            <a:ext cx="4538416" cy="3108704"/>
            <a:chOff x="1474411" y="2728971"/>
            <a:chExt cx="4538416" cy="31087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727385-1112-4E65-BB56-3FD42A96170D}"/>
                </a:ext>
              </a:extLst>
            </p:cNvPr>
            <p:cNvSpPr/>
            <p:nvPr/>
          </p:nvSpPr>
          <p:spPr>
            <a:xfrm>
              <a:off x="1474412" y="3932427"/>
              <a:ext cx="2514822" cy="190524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7D54EA9-7662-477F-A8CA-C2F6A873501A}"/>
                </a:ext>
              </a:extLst>
            </p:cNvPr>
            <p:cNvSpPr/>
            <p:nvPr/>
          </p:nvSpPr>
          <p:spPr>
            <a:xfrm>
              <a:off x="4237567" y="3557855"/>
              <a:ext cx="1775260" cy="227982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827CA43-36E9-45F8-ABFB-0AA34968CC7D}"/>
                </a:ext>
              </a:extLst>
            </p:cNvPr>
            <p:cNvSpPr/>
            <p:nvPr/>
          </p:nvSpPr>
          <p:spPr>
            <a:xfrm>
              <a:off x="1546499" y="4033142"/>
              <a:ext cx="2331720" cy="2954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noFill/>
            </a:ln>
          </p:spPr>
          <p:txBody>
            <a:bodyPr wrap="square" lIns="9144" tIns="9144" rIns="9144" bIns="9144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Environmental control</a:t>
              </a:r>
            </a:p>
          </p:txBody>
        </p:sp>
        <p:cxnSp>
          <p:nvCxnSpPr>
            <p:cNvPr id="91" name="Straight Arrow Connector 87">
              <a:extLst>
                <a:ext uri="{FF2B5EF4-FFF2-40B4-BE49-F238E27FC236}">
                  <a16:creationId xmlns:a16="http://schemas.microsoft.com/office/drawing/2014/main" id="{47836703-2417-49B9-BAD2-7E00952E0615}"/>
                </a:ext>
              </a:extLst>
            </p:cNvPr>
            <p:cNvCxnSpPr>
              <a:cxnSpLocks/>
              <a:stCxn id="7" idx="1"/>
              <a:endCxn id="82" idx="1"/>
            </p:cNvCxnSpPr>
            <p:nvPr/>
          </p:nvCxnSpPr>
          <p:spPr>
            <a:xfrm rot="10800000" flipH="1">
              <a:off x="1474411" y="3263635"/>
              <a:ext cx="509517" cy="1621417"/>
            </a:xfrm>
            <a:prstGeom prst="bentConnector3">
              <a:avLst>
                <a:gd name="adj1" fmla="val -68795"/>
              </a:avLst>
            </a:prstGeom>
            <a:ln w="38100">
              <a:solidFill>
                <a:schemeClr val="accent1">
                  <a:lumMod val="5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87">
              <a:extLst>
                <a:ext uri="{FF2B5EF4-FFF2-40B4-BE49-F238E27FC236}">
                  <a16:creationId xmlns:a16="http://schemas.microsoft.com/office/drawing/2014/main" id="{21598AA8-8449-4859-86FD-144C672D4D86}"/>
                </a:ext>
              </a:extLst>
            </p:cNvPr>
            <p:cNvCxnSpPr>
              <a:cxnSpLocks/>
              <a:stCxn id="61" idx="0"/>
              <a:endCxn id="82" idx="3"/>
            </p:cNvCxnSpPr>
            <p:nvPr/>
          </p:nvCxnSpPr>
          <p:spPr>
            <a:xfrm rot="16200000" flipV="1">
              <a:off x="4104452" y="2537110"/>
              <a:ext cx="294221" cy="1747270"/>
            </a:xfrm>
            <a:prstGeom prst="bentConnector2">
              <a:avLst/>
            </a:prstGeom>
            <a:ln w="38100">
              <a:solidFill>
                <a:schemeClr val="accent1">
                  <a:lumMod val="50000"/>
                </a:schemeClr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A52CB7A-5B0F-4593-98AF-F5F0445788C8}"/>
                </a:ext>
              </a:extLst>
            </p:cNvPr>
            <p:cNvSpPr/>
            <p:nvPr/>
          </p:nvSpPr>
          <p:spPr>
            <a:xfrm>
              <a:off x="1546499" y="4761302"/>
              <a:ext cx="2331720" cy="2743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Source-measure unit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BE0B04A-75F6-4574-8E70-36FF0D14B3EB}"/>
                </a:ext>
              </a:extLst>
            </p:cNvPr>
            <p:cNvSpPr/>
            <p:nvPr/>
          </p:nvSpPr>
          <p:spPr>
            <a:xfrm>
              <a:off x="1546499" y="5114809"/>
              <a:ext cx="2331720" cy="2743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Impedance analyzer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4E6CD24-099E-49AD-B8B6-A679466B7973}"/>
                </a:ext>
              </a:extLst>
            </p:cNvPr>
            <p:cNvSpPr/>
            <p:nvPr/>
          </p:nvSpPr>
          <p:spPr>
            <a:xfrm>
              <a:off x="1546499" y="5468318"/>
              <a:ext cx="2331720" cy="27432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QCM controller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7465057-CA77-4F35-B42D-B0C2D37E8F40}"/>
                </a:ext>
              </a:extLst>
            </p:cNvPr>
            <p:cNvSpPr/>
            <p:nvPr/>
          </p:nvSpPr>
          <p:spPr>
            <a:xfrm>
              <a:off x="1546499" y="4407795"/>
              <a:ext cx="2331720" cy="27432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Optical spectrometer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430263F-62FF-4AD4-A63E-DD6541C77AD2}"/>
                </a:ext>
              </a:extLst>
            </p:cNvPr>
            <p:cNvSpPr/>
            <p:nvPr/>
          </p:nvSpPr>
          <p:spPr>
            <a:xfrm>
              <a:off x="4639678" y="5028328"/>
              <a:ext cx="996439" cy="30279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8901981-3320-43F5-800F-FCF820EB0C49}"/>
                </a:ext>
              </a:extLst>
            </p:cNvPr>
            <p:cNvSpPr/>
            <p:nvPr/>
          </p:nvSpPr>
          <p:spPr>
            <a:xfrm>
              <a:off x="4639678" y="4638994"/>
              <a:ext cx="996439" cy="30279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52CA72-EC5D-45A9-B563-2BC501698567}"/>
                </a:ext>
              </a:extLst>
            </p:cNvPr>
            <p:cNvSpPr/>
            <p:nvPr/>
          </p:nvSpPr>
          <p:spPr>
            <a:xfrm>
              <a:off x="4639678" y="5416575"/>
              <a:ext cx="996439" cy="30279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96F4E3F-6676-4F87-9B00-A83E21B6DD58}"/>
                </a:ext>
              </a:extLst>
            </p:cNvPr>
            <p:cNvSpPr/>
            <p:nvPr/>
          </p:nvSpPr>
          <p:spPr>
            <a:xfrm>
              <a:off x="4550533" y="3547868"/>
              <a:ext cx="1174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Vacuum chamber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9754CE5-9A02-4A4B-8613-036E8B397359}"/>
                </a:ext>
              </a:extLst>
            </p:cNvPr>
            <p:cNvSpPr/>
            <p:nvPr/>
          </p:nvSpPr>
          <p:spPr>
            <a:xfrm>
              <a:off x="4639678" y="4254289"/>
              <a:ext cx="996439" cy="30279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54AC36AB-3B56-4800-8E75-11F6A29E4A83}"/>
                </a:ext>
              </a:extLst>
            </p:cNvPr>
            <p:cNvSpPr/>
            <p:nvPr/>
          </p:nvSpPr>
          <p:spPr>
            <a:xfrm>
              <a:off x="3613425" y="2911525"/>
              <a:ext cx="12490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Feedback</a:t>
              </a:r>
            </a:p>
          </p:txBody>
        </p:sp>
        <p:pic>
          <p:nvPicPr>
            <p:cNvPr id="82" name="Graphic 81" descr="Monitor">
              <a:extLst>
                <a:ext uri="{FF2B5EF4-FFF2-40B4-BE49-F238E27FC236}">
                  <a16:creationId xmlns:a16="http://schemas.microsoft.com/office/drawing/2014/main" id="{3AF46AD6-21FA-4D82-8502-28EB8C4F0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6058" t="12302" r="6563" b="14609"/>
            <a:stretch/>
          </p:blipFill>
          <p:spPr>
            <a:xfrm>
              <a:off x="1983929" y="2728971"/>
              <a:ext cx="1393998" cy="1069325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5C89F21-9D14-4789-972C-6760DC5D4BE2}"/>
                </a:ext>
              </a:extLst>
            </p:cNvPr>
            <p:cNvSpPr/>
            <p:nvPr/>
          </p:nvSpPr>
          <p:spPr>
            <a:xfrm>
              <a:off x="2085924" y="2858447"/>
              <a:ext cx="119000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Control software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1576F63-F373-4B0E-9C92-2B1F4E219A6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989234" y="4885051"/>
              <a:ext cx="650444" cy="1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4023256" y="2833605"/>
            <a:ext cx="1775296" cy="3132778"/>
            <a:chOff x="9890966" y="2938789"/>
            <a:chExt cx="1684135" cy="3048767"/>
          </a:xfrm>
        </p:grpSpPr>
        <p:sp>
          <p:nvSpPr>
            <p:cNvPr id="72" name="Rectangle: Rounded Corners 74">
              <a:extLst>
                <a:ext uri="{FF2B5EF4-FFF2-40B4-BE49-F238E27FC236}">
                  <a16:creationId xmlns:a16="http://schemas.microsoft.com/office/drawing/2014/main" id="{E6AA369A-495A-43A8-896A-93C2730DCEC4}"/>
                </a:ext>
              </a:extLst>
            </p:cNvPr>
            <p:cNvSpPr/>
            <p:nvPr/>
          </p:nvSpPr>
          <p:spPr>
            <a:xfrm>
              <a:off x="9890966" y="2938789"/>
              <a:ext cx="1684135" cy="304876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  <a:prstDash val="sysDot"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6D7F4DD7-47EB-4910-839A-D111C132D5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92" t="21803" r="13505" b="20551"/>
            <a:stretch/>
          </p:blipFill>
          <p:spPr>
            <a:xfrm>
              <a:off x="10038878" y="3026287"/>
              <a:ext cx="1390490" cy="960273"/>
            </a:xfrm>
            <a:prstGeom prst="rect">
              <a:avLst/>
            </a:prstGeom>
          </p:spPr>
        </p:pic>
        <p:pic>
          <p:nvPicPr>
            <p:cNvPr id="71" name="Picture 70" descr="A picture containing indoor, sitting, table&#10;&#10;Description automatically generated">
              <a:extLst>
                <a:ext uri="{FF2B5EF4-FFF2-40B4-BE49-F238E27FC236}">
                  <a16:creationId xmlns:a16="http://schemas.microsoft.com/office/drawing/2014/main" id="{C67B941C-4786-4F0C-A5E3-59EB65C5A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5222" t="26101" r="33222" b="24418"/>
            <a:stretch/>
          </p:blipFill>
          <p:spPr>
            <a:xfrm rot="5400000">
              <a:off x="10344350" y="4986255"/>
              <a:ext cx="826225" cy="971688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45C6498-FFFF-4B7F-971F-ED14C60AE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48416" t="7013" r="39269" b="16149"/>
            <a:stretch/>
          </p:blipFill>
          <p:spPr>
            <a:xfrm>
              <a:off x="10101209" y="4067709"/>
              <a:ext cx="1311301" cy="888934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66229B32-C527-433C-9189-6B1B3AB9E7D1}"/>
              </a:ext>
            </a:extLst>
          </p:cNvPr>
          <p:cNvSpPr txBox="1"/>
          <p:nvPr/>
        </p:nvSpPr>
        <p:spPr>
          <a:xfrm>
            <a:off x="6400731" y="2772537"/>
            <a:ext cx="66970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28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414831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03735C54-996D-49A2-84A8-AADC4D6E8F03}"/>
              </a:ext>
            </a:extLst>
          </p:cNvPr>
          <p:cNvGrpSpPr/>
          <p:nvPr/>
        </p:nvGrpSpPr>
        <p:grpSpPr>
          <a:xfrm>
            <a:off x="249314" y="106578"/>
            <a:ext cx="9739286" cy="632120"/>
            <a:chOff x="1643264" y="707003"/>
            <a:chExt cx="8891809" cy="738838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442742F-F7F4-4E42-997C-3190DEC4D5C0}"/>
                </a:ext>
              </a:extLst>
            </p:cNvPr>
            <p:cNvSpPr/>
            <p:nvPr/>
          </p:nvSpPr>
          <p:spPr>
            <a:xfrm>
              <a:off x="1643264" y="707003"/>
              <a:ext cx="8891809" cy="7388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mpd="thickThin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7432" rIns="45720" bIns="27432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C65D04F-EDE8-4EBC-9D30-3CF2BBD314F7}"/>
                </a:ext>
              </a:extLst>
            </p:cNvPr>
            <p:cNvSpPr txBox="1"/>
            <p:nvPr/>
          </p:nvSpPr>
          <p:spPr>
            <a:xfrm>
              <a:off x="1652086" y="747873"/>
              <a:ext cx="1052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Initialize experiment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09CBE4-6C1B-4B60-8D6C-2FD50529448B}"/>
              </a:ext>
            </a:extLst>
          </p:cNvPr>
          <p:cNvGrpSpPr/>
          <p:nvPr/>
        </p:nvGrpSpPr>
        <p:grpSpPr>
          <a:xfrm>
            <a:off x="232786" y="4391743"/>
            <a:ext cx="9752498" cy="1813192"/>
            <a:chOff x="1631202" y="3345010"/>
            <a:chExt cx="8903870" cy="181319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91E40A6-F9CE-4194-9E36-AE6BDA0918D8}"/>
                </a:ext>
              </a:extLst>
            </p:cNvPr>
            <p:cNvSpPr/>
            <p:nvPr/>
          </p:nvSpPr>
          <p:spPr>
            <a:xfrm>
              <a:off x="1643264" y="3345010"/>
              <a:ext cx="8891808" cy="181319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mpd="thickThin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7432" rIns="45720" bIns="27432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2CDFCC4-7DD1-420C-BAE4-CBC4FA5E3ABB}"/>
                </a:ext>
              </a:extLst>
            </p:cNvPr>
            <p:cNvSpPr txBox="1"/>
            <p:nvPr/>
          </p:nvSpPr>
          <p:spPr>
            <a:xfrm>
              <a:off x="1631202" y="3752388"/>
              <a:ext cx="12715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Data analytics and modeling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885A6D-BEDF-4345-9CAE-472C285FCA01}"/>
              </a:ext>
            </a:extLst>
          </p:cNvPr>
          <p:cNvGrpSpPr/>
          <p:nvPr/>
        </p:nvGrpSpPr>
        <p:grpSpPr>
          <a:xfrm>
            <a:off x="232787" y="2246311"/>
            <a:ext cx="9752498" cy="638495"/>
            <a:chOff x="1631202" y="2859003"/>
            <a:chExt cx="8903871" cy="638495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5AC0F45-CD74-4482-8149-C52551C25151}"/>
                </a:ext>
              </a:extLst>
            </p:cNvPr>
            <p:cNvSpPr/>
            <p:nvPr/>
          </p:nvSpPr>
          <p:spPr>
            <a:xfrm>
              <a:off x="1643264" y="2859003"/>
              <a:ext cx="8891809" cy="6384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mpd="thickThin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7432" rIns="45720" bIns="27432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9C4C755-87B3-4143-93DF-A837627C2139}"/>
                </a:ext>
              </a:extLst>
            </p:cNvPr>
            <p:cNvSpPr txBox="1"/>
            <p:nvPr/>
          </p:nvSpPr>
          <p:spPr>
            <a:xfrm>
              <a:off x="1631202" y="2893399"/>
              <a:ext cx="10987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Data acquisition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3DE27EBB-E403-4E4A-B4C8-0400743CC05B}"/>
              </a:ext>
            </a:extLst>
          </p:cNvPr>
          <p:cNvGrpSpPr/>
          <p:nvPr/>
        </p:nvGrpSpPr>
        <p:grpSpPr>
          <a:xfrm>
            <a:off x="232787" y="3128903"/>
            <a:ext cx="9752498" cy="1018743"/>
            <a:chOff x="1631202" y="1930778"/>
            <a:chExt cx="8903871" cy="81156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B357BCD-642A-47DD-8E0E-BCC8E2E01B49}"/>
                </a:ext>
              </a:extLst>
            </p:cNvPr>
            <p:cNvSpPr/>
            <p:nvPr/>
          </p:nvSpPr>
          <p:spPr>
            <a:xfrm>
              <a:off x="1643264" y="1930778"/>
              <a:ext cx="8891809" cy="81156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mpd="thickThin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7432" rIns="45720" bIns="27432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083E90A-AA2F-4433-8FC4-73CA1604D779}"/>
                </a:ext>
              </a:extLst>
            </p:cNvPr>
            <p:cNvSpPr txBox="1"/>
            <p:nvPr/>
          </p:nvSpPr>
          <p:spPr>
            <a:xfrm>
              <a:off x="1631202" y="2005910"/>
              <a:ext cx="9781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Real-time feedback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3735C54-996D-49A2-84A8-AADC4D6E8F03}"/>
              </a:ext>
            </a:extLst>
          </p:cNvPr>
          <p:cNvGrpSpPr/>
          <p:nvPr/>
        </p:nvGrpSpPr>
        <p:grpSpPr>
          <a:xfrm>
            <a:off x="232787" y="1149023"/>
            <a:ext cx="9752498" cy="965282"/>
            <a:chOff x="1631202" y="480559"/>
            <a:chExt cx="8903871" cy="96528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442742F-F7F4-4E42-997C-3190DEC4D5C0}"/>
                </a:ext>
              </a:extLst>
            </p:cNvPr>
            <p:cNvSpPr/>
            <p:nvPr/>
          </p:nvSpPr>
          <p:spPr>
            <a:xfrm>
              <a:off x="1643264" y="480559"/>
              <a:ext cx="8891809" cy="96528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mpd="thickThin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7432" rIns="45720" bIns="27432"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C65D04F-EDE8-4EBC-9D30-3CF2BBD314F7}"/>
                </a:ext>
              </a:extLst>
            </p:cNvPr>
            <p:cNvSpPr txBox="1"/>
            <p:nvPr/>
          </p:nvSpPr>
          <p:spPr>
            <a:xfrm>
              <a:off x="1631202" y="675934"/>
              <a:ext cx="1052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Design of experiment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E10D725-45FF-4FEE-8C1F-9915F345F7EB}"/>
              </a:ext>
            </a:extLst>
          </p:cNvPr>
          <p:cNvSpPr/>
          <p:nvPr/>
        </p:nvSpPr>
        <p:spPr>
          <a:xfrm>
            <a:off x="6101966" y="2350865"/>
            <a:ext cx="1629148" cy="446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QCM conductance spectra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117ECD-120A-4B5D-B52F-A2447E6A5B87}"/>
              </a:ext>
            </a:extLst>
          </p:cNvPr>
          <p:cNvSpPr/>
          <p:nvPr/>
        </p:nvSpPr>
        <p:spPr>
          <a:xfrm>
            <a:off x="6123030" y="1447364"/>
            <a:ext cx="1587021" cy="6003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frequency range, bandwidth, crystal harmonics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21E8B2-2957-49C4-BCE7-05F10FA84736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 flipH="1">
            <a:off x="6916540" y="2047748"/>
            <a:ext cx="1" cy="3031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82E4AEF-55CD-49A4-AC04-E2E1F04FD393}"/>
              </a:ext>
            </a:extLst>
          </p:cNvPr>
          <p:cNvSpPr/>
          <p:nvPr/>
        </p:nvSpPr>
        <p:spPr>
          <a:xfrm>
            <a:off x="6171868" y="4626152"/>
            <a:ext cx="1492144" cy="7728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Deconvolute and fit peaks, calculate </a:t>
            </a:r>
            <a:r>
              <a:rPr lang="el-G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f, </a:t>
            </a:r>
            <a:r>
              <a:rPr lang="el-G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D, viscoelastic properties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07CD132-EF40-47DD-9063-3642D701BC4B}"/>
              </a:ext>
            </a:extLst>
          </p:cNvPr>
          <p:cNvSpPr/>
          <p:nvPr/>
        </p:nvSpPr>
        <p:spPr>
          <a:xfrm>
            <a:off x="4289100" y="2362404"/>
            <a:ext cx="986263" cy="4235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spectra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C978CD-EB86-46A1-871C-5F50B225D669}"/>
              </a:ext>
            </a:extLst>
          </p:cNvPr>
          <p:cNvSpPr/>
          <p:nvPr/>
        </p:nvSpPr>
        <p:spPr>
          <a:xfrm>
            <a:off x="3965396" y="1447364"/>
            <a:ext cx="1633671" cy="427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wavelength range, integration time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486851-005E-47A8-BFF8-AF037F20AA06}"/>
              </a:ext>
            </a:extLst>
          </p:cNvPr>
          <p:cNvCxnSpPr>
            <a:cxnSpLocks/>
            <a:stCxn id="44" idx="2"/>
            <a:endCxn id="85" idx="0"/>
          </p:cNvCxnSpPr>
          <p:nvPr/>
        </p:nvCxnSpPr>
        <p:spPr>
          <a:xfrm>
            <a:off x="4782232" y="2785987"/>
            <a:ext cx="0" cy="182804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0BEF0C6-D3EB-436B-80C2-6335D30D4D39}"/>
              </a:ext>
            </a:extLst>
          </p:cNvPr>
          <p:cNvSpPr/>
          <p:nvPr/>
        </p:nvSpPr>
        <p:spPr>
          <a:xfrm>
            <a:off x="4188207" y="4614033"/>
            <a:ext cx="1188049" cy="6460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SNR, deconvolute and fit peaks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A4B22D8A-1A80-43D9-AAF3-D26C78F3CC6B}"/>
              </a:ext>
            </a:extLst>
          </p:cNvPr>
          <p:cNvCxnSpPr>
            <a:cxnSpLocks/>
            <a:stCxn id="45" idx="2"/>
            <a:endCxn id="44" idx="0"/>
          </p:cNvCxnSpPr>
          <p:nvPr/>
        </p:nvCxnSpPr>
        <p:spPr>
          <a:xfrm>
            <a:off x="4782232" y="1874718"/>
            <a:ext cx="0" cy="4876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BF3B61A-02D2-45D1-AE04-368A61B3D230}"/>
              </a:ext>
            </a:extLst>
          </p:cNvPr>
          <p:cNvSpPr/>
          <p:nvPr/>
        </p:nvSpPr>
        <p:spPr>
          <a:xfrm>
            <a:off x="2044356" y="2362404"/>
            <a:ext cx="1375622" cy="4235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I-V, C-V, impedance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DABA31B-2981-4601-9691-47875EE5895D}"/>
              </a:ext>
            </a:extLst>
          </p:cNvPr>
          <p:cNvSpPr/>
          <p:nvPr/>
        </p:nvSpPr>
        <p:spPr>
          <a:xfrm>
            <a:off x="1915332" y="1447364"/>
            <a:ext cx="1633671" cy="422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bias range, step size, frequency range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9412275-0498-4E6D-BCA0-F0CFE5712583}"/>
              </a:ext>
            </a:extLst>
          </p:cNvPr>
          <p:cNvCxnSpPr>
            <a:cxnSpLocks/>
            <a:stCxn id="107" idx="2"/>
            <a:endCxn id="106" idx="0"/>
          </p:cNvCxnSpPr>
          <p:nvPr/>
        </p:nvCxnSpPr>
        <p:spPr>
          <a:xfrm flipH="1">
            <a:off x="2732167" y="1869696"/>
            <a:ext cx="1" cy="492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3B96EDF-1D3D-42D1-A4EC-00D33ACA92E0}"/>
              </a:ext>
            </a:extLst>
          </p:cNvPr>
          <p:cNvSpPr/>
          <p:nvPr/>
        </p:nvSpPr>
        <p:spPr>
          <a:xfrm>
            <a:off x="1919313" y="4726302"/>
            <a:ext cx="1625708" cy="4215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conductivity, capacitance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051498B-D8D1-4B07-A40A-4CE8974D1A80}"/>
              </a:ext>
            </a:extLst>
          </p:cNvPr>
          <p:cNvCxnSpPr>
            <a:cxnSpLocks/>
            <a:stCxn id="106" idx="2"/>
            <a:endCxn id="111" idx="0"/>
          </p:cNvCxnSpPr>
          <p:nvPr/>
        </p:nvCxnSpPr>
        <p:spPr>
          <a:xfrm>
            <a:off x="2732167" y="2785986"/>
            <a:ext cx="0" cy="1940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DDA307FA-E9C1-42B4-B4BB-D74B104CB5CC}"/>
              </a:ext>
            </a:extLst>
          </p:cNvPr>
          <p:cNvCxnSpPr>
            <a:cxnSpLocks/>
            <a:stCxn id="7" idx="2"/>
            <a:endCxn id="28" idx="0"/>
          </p:cNvCxnSpPr>
          <p:nvPr/>
        </p:nvCxnSpPr>
        <p:spPr>
          <a:xfrm>
            <a:off x="6916540" y="2797525"/>
            <a:ext cx="1400" cy="182862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401">
            <a:extLst>
              <a:ext uri="{FF2B5EF4-FFF2-40B4-BE49-F238E27FC236}">
                <a16:creationId xmlns:a16="http://schemas.microsoft.com/office/drawing/2014/main" id="{A7F52C37-EECD-460A-AD7E-0546F08DD36B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1794412" y="4036175"/>
            <a:ext cx="0" cy="170599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4DFE75F1-6E21-4888-B9DF-F3084F349F7E}"/>
              </a:ext>
            </a:extLst>
          </p:cNvPr>
          <p:cNvSpPr/>
          <p:nvPr/>
        </p:nvSpPr>
        <p:spPr>
          <a:xfrm>
            <a:off x="1186907" y="3242533"/>
            <a:ext cx="1215010" cy="7936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 sweep rate, bias, step size, frequency range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Elbow Connector 401">
            <a:extLst>
              <a:ext uri="{FF2B5EF4-FFF2-40B4-BE49-F238E27FC236}">
                <a16:creationId xmlns:a16="http://schemas.microsoft.com/office/drawing/2014/main" id="{C57DC6C5-7030-4B59-B36A-4A3095DC46F2}"/>
              </a:ext>
            </a:extLst>
          </p:cNvPr>
          <p:cNvCxnSpPr>
            <a:cxnSpLocks/>
            <a:stCxn id="56" idx="0"/>
            <a:endCxn id="107" idx="1"/>
          </p:cNvCxnSpPr>
          <p:nvPr/>
        </p:nvCxnSpPr>
        <p:spPr>
          <a:xfrm rot="5400000" flipH="1" flipV="1">
            <a:off x="1062871" y="2390072"/>
            <a:ext cx="1584003" cy="120920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14855F7D-0005-4308-91B0-1D3BFC9CEDA4}"/>
              </a:ext>
            </a:extLst>
          </p:cNvPr>
          <p:cNvSpPr/>
          <p:nvPr/>
        </p:nvSpPr>
        <p:spPr>
          <a:xfrm>
            <a:off x="3082255" y="3216058"/>
            <a:ext cx="1405939" cy="6506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 wavelength range, integration time, fit parameters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Elbow Connector 401">
            <a:extLst>
              <a:ext uri="{FF2B5EF4-FFF2-40B4-BE49-F238E27FC236}">
                <a16:creationId xmlns:a16="http://schemas.microsoft.com/office/drawing/2014/main" id="{BFDF024F-C4AC-4937-9D44-A45976DB0E6D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3785224" y="3866715"/>
            <a:ext cx="1" cy="1875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401">
            <a:extLst>
              <a:ext uri="{FF2B5EF4-FFF2-40B4-BE49-F238E27FC236}">
                <a16:creationId xmlns:a16="http://schemas.microsoft.com/office/drawing/2014/main" id="{85A2CB96-6DF6-487C-BAA4-CCF900314FAF}"/>
              </a:ext>
            </a:extLst>
          </p:cNvPr>
          <p:cNvCxnSpPr>
            <a:cxnSpLocks/>
            <a:stCxn id="73" idx="0"/>
            <a:endCxn id="45" idx="1"/>
          </p:cNvCxnSpPr>
          <p:nvPr/>
        </p:nvCxnSpPr>
        <p:spPr>
          <a:xfrm rot="5400000" flipH="1" flipV="1">
            <a:off x="3097802" y="2348465"/>
            <a:ext cx="1555017" cy="180171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D33C4054-59FA-4014-9A29-56EAECD1824A}"/>
              </a:ext>
            </a:extLst>
          </p:cNvPr>
          <p:cNvSpPr/>
          <p:nvPr/>
        </p:nvSpPr>
        <p:spPr>
          <a:xfrm>
            <a:off x="8263211" y="1447364"/>
            <a:ext cx="1321736" cy="600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pressure, temperature, RH, gas/vapor flow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84628A2-36B4-4C7B-A0EA-1EF0E5167010}"/>
              </a:ext>
            </a:extLst>
          </p:cNvPr>
          <p:cNvCxnSpPr>
            <a:cxnSpLocks/>
            <a:stCxn id="91" idx="2"/>
            <a:endCxn id="271" idx="0"/>
          </p:cNvCxnSpPr>
          <p:nvPr/>
        </p:nvCxnSpPr>
        <p:spPr>
          <a:xfrm>
            <a:off x="8924079" y="2047748"/>
            <a:ext cx="0" cy="31465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C2B167-087B-40FE-B996-68A4BAFE189A}"/>
              </a:ext>
            </a:extLst>
          </p:cNvPr>
          <p:cNvGrpSpPr/>
          <p:nvPr/>
        </p:nvGrpSpPr>
        <p:grpSpPr>
          <a:xfrm>
            <a:off x="2077562" y="1141780"/>
            <a:ext cx="7549820" cy="326647"/>
            <a:chOff x="3118710" y="508991"/>
            <a:chExt cx="7549820" cy="32664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43F185-DF12-4F4D-8E94-EEBD8AD2AA63}"/>
                </a:ext>
              </a:extLst>
            </p:cNvPr>
            <p:cNvSpPr txBox="1"/>
            <p:nvPr/>
          </p:nvSpPr>
          <p:spPr>
            <a:xfrm>
              <a:off x="6533798" y="508991"/>
              <a:ext cx="2573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Gravimetric/viscoelastic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B56A6A9-2B0B-4FB4-BC89-665706F0B1CA}"/>
                </a:ext>
              </a:extLst>
            </p:cNvPr>
            <p:cNvSpPr txBox="1"/>
            <p:nvPr/>
          </p:nvSpPr>
          <p:spPr>
            <a:xfrm>
              <a:off x="5157003" y="508991"/>
              <a:ext cx="1031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Optical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C382524-0147-433F-8583-7ECB0C642B62}"/>
                </a:ext>
              </a:extLst>
            </p:cNvPr>
            <p:cNvSpPr txBox="1"/>
            <p:nvPr/>
          </p:nvSpPr>
          <p:spPr>
            <a:xfrm>
              <a:off x="3118710" y="508991"/>
              <a:ext cx="11875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Electrical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031EE06-690E-451D-B057-43ED8E11F3FA}"/>
                </a:ext>
              </a:extLst>
            </p:cNvPr>
            <p:cNvSpPr txBox="1"/>
            <p:nvPr/>
          </p:nvSpPr>
          <p:spPr>
            <a:xfrm>
              <a:off x="9066334" y="527861"/>
              <a:ext cx="1602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Environmental</a:t>
              </a:r>
            </a:p>
          </p:txBody>
        </p: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1BD2586-E2B8-4CA2-83FD-35C29E128586}"/>
              </a:ext>
            </a:extLst>
          </p:cNvPr>
          <p:cNvSpPr/>
          <p:nvPr/>
        </p:nvSpPr>
        <p:spPr>
          <a:xfrm>
            <a:off x="4993092" y="3233604"/>
            <a:ext cx="1787667" cy="6155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 frequency range, bandwidth, fit parameters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7" name="Elbow Connector 401">
            <a:extLst>
              <a:ext uri="{FF2B5EF4-FFF2-40B4-BE49-F238E27FC236}">
                <a16:creationId xmlns:a16="http://schemas.microsoft.com/office/drawing/2014/main" id="{DECCDFA4-94C2-43D5-8EC9-1467E056E9E1}"/>
              </a:ext>
            </a:extLst>
          </p:cNvPr>
          <p:cNvCxnSpPr>
            <a:cxnSpLocks/>
            <a:stCxn id="166" idx="0"/>
            <a:endCxn id="12" idx="1"/>
          </p:cNvCxnSpPr>
          <p:nvPr/>
        </p:nvCxnSpPr>
        <p:spPr>
          <a:xfrm rot="5400000" flipH="1" flipV="1">
            <a:off x="5261954" y="2372528"/>
            <a:ext cx="1486048" cy="236104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Elbow Connector 401">
            <a:extLst>
              <a:ext uri="{FF2B5EF4-FFF2-40B4-BE49-F238E27FC236}">
                <a16:creationId xmlns:a16="http://schemas.microsoft.com/office/drawing/2014/main" id="{7E223F28-79D7-4C5D-9EC2-0597060633D5}"/>
              </a:ext>
            </a:extLst>
          </p:cNvPr>
          <p:cNvCxnSpPr>
            <a:cxnSpLocks/>
            <a:stCxn id="242" idx="3"/>
            <a:endCxn id="271" idx="3"/>
          </p:cNvCxnSpPr>
          <p:nvPr/>
        </p:nvCxnSpPr>
        <p:spPr>
          <a:xfrm flipH="1" flipV="1">
            <a:off x="9567789" y="2574195"/>
            <a:ext cx="298226" cy="2477648"/>
          </a:xfrm>
          <a:prstGeom prst="bentConnector3">
            <a:avLst>
              <a:gd name="adj1" fmla="val -3794"/>
            </a:avLst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Elbow Connector 401">
            <a:extLst>
              <a:ext uri="{FF2B5EF4-FFF2-40B4-BE49-F238E27FC236}">
                <a16:creationId xmlns:a16="http://schemas.microsoft.com/office/drawing/2014/main" id="{A7F3041C-0DAF-4ADF-8E74-4E16A8D5AC25}"/>
              </a:ext>
            </a:extLst>
          </p:cNvPr>
          <p:cNvCxnSpPr>
            <a:cxnSpLocks/>
            <a:stCxn id="242" idx="2"/>
          </p:cNvCxnSpPr>
          <p:nvPr/>
        </p:nvCxnSpPr>
        <p:spPr>
          <a:xfrm>
            <a:off x="8935903" y="5498071"/>
            <a:ext cx="1" cy="24409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C688B7E-B585-45E9-94C7-68CB720C270F}"/>
              </a:ext>
            </a:extLst>
          </p:cNvPr>
          <p:cNvSpPr/>
          <p:nvPr/>
        </p:nvSpPr>
        <p:spPr>
          <a:xfrm>
            <a:off x="7171531" y="3233638"/>
            <a:ext cx="1555995" cy="810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next condition based on material response or user-defined sequence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4" name="Elbow Connector 401">
            <a:extLst>
              <a:ext uri="{FF2B5EF4-FFF2-40B4-BE49-F238E27FC236}">
                <a16:creationId xmlns:a16="http://schemas.microsoft.com/office/drawing/2014/main" id="{0E53E97D-752F-40DA-9DDB-04FAA19A782C}"/>
              </a:ext>
            </a:extLst>
          </p:cNvPr>
          <p:cNvCxnSpPr>
            <a:cxnSpLocks/>
            <a:stCxn id="260" idx="0"/>
            <a:endCxn id="91" idx="1"/>
          </p:cNvCxnSpPr>
          <p:nvPr/>
        </p:nvCxnSpPr>
        <p:spPr>
          <a:xfrm rot="5400000" flipH="1" flipV="1">
            <a:off x="7363329" y="2333756"/>
            <a:ext cx="1486082" cy="313682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0DC0A9-90C3-4609-945A-7443ECF5C814}"/>
              </a:ext>
            </a:extLst>
          </p:cNvPr>
          <p:cNvSpPr txBox="1"/>
          <p:nvPr/>
        </p:nvSpPr>
        <p:spPr>
          <a:xfrm>
            <a:off x="9295019" y="5266722"/>
            <a:ext cx="589331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242" name="Diamond 241">
            <a:extLst>
              <a:ext uri="{FF2B5EF4-FFF2-40B4-BE49-F238E27FC236}">
                <a16:creationId xmlns:a16="http://schemas.microsoft.com/office/drawing/2014/main" id="{81044DA2-2283-42C2-B4F2-DB9DD2174095}"/>
              </a:ext>
            </a:extLst>
          </p:cNvPr>
          <p:cNvSpPr/>
          <p:nvPr/>
        </p:nvSpPr>
        <p:spPr>
          <a:xfrm>
            <a:off x="8005790" y="4605615"/>
            <a:ext cx="1860225" cy="892456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 response has stabilized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145436A3-D5F9-4DF8-92F1-39835459A90C}"/>
              </a:ext>
            </a:extLst>
          </p:cNvPr>
          <p:cNvSpPr txBox="1"/>
          <p:nvPr/>
        </p:nvSpPr>
        <p:spPr>
          <a:xfrm>
            <a:off x="8142582" y="5266722"/>
            <a:ext cx="496098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4F5F5407-5EA6-41DD-9286-53B2180CC34C}"/>
              </a:ext>
            </a:extLst>
          </p:cNvPr>
          <p:cNvSpPr/>
          <p:nvPr/>
        </p:nvSpPr>
        <p:spPr>
          <a:xfrm>
            <a:off x="8280369" y="2362404"/>
            <a:ext cx="1287420" cy="4235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 constant conditions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8A2D181C-9F5F-4355-9334-FD47F4672169}"/>
              </a:ext>
            </a:extLst>
          </p:cNvPr>
          <p:cNvCxnSpPr>
            <a:cxnSpLocks/>
            <a:stCxn id="271" idx="2"/>
            <a:endCxn id="242" idx="0"/>
          </p:cNvCxnSpPr>
          <p:nvPr/>
        </p:nvCxnSpPr>
        <p:spPr>
          <a:xfrm>
            <a:off x="8924079" y="2785986"/>
            <a:ext cx="11824" cy="1819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9C8A18E7-5B42-4948-84E5-580610CEBD82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 flipH="1">
            <a:off x="5411309" y="6003508"/>
            <a:ext cx="585" cy="31259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87D2065-FC7D-4804-977D-550075AC6F13}"/>
              </a:ext>
            </a:extLst>
          </p:cNvPr>
          <p:cNvSpPr/>
          <p:nvPr/>
        </p:nvSpPr>
        <p:spPr>
          <a:xfrm>
            <a:off x="1223119" y="5746349"/>
            <a:ext cx="8377549" cy="2571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model of multifunctional material response to environment (statistics, physical models, autoML regression)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A43DD0C-7572-4199-A9FF-24C155E2E1A9}"/>
              </a:ext>
            </a:extLst>
          </p:cNvPr>
          <p:cNvSpPr/>
          <p:nvPr/>
        </p:nvSpPr>
        <p:spPr>
          <a:xfrm>
            <a:off x="3382639" y="6316105"/>
            <a:ext cx="4057340" cy="2508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 data, export models, create publication-quality plots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327712" y="0"/>
            <a:ext cx="1774432" cy="6806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extra blocks with the start of experiment are required, followed by selection of preset condition of user-defined for selected set of functionalities…</a:t>
            </a:r>
          </a:p>
          <a:p>
            <a:pPr>
              <a:spcAft>
                <a:spcPts val="1000"/>
              </a:spcAft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select functionalities/data streams 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instruments  -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environmental steps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set instruments (default) or user-defined.</a:t>
            </a:r>
          </a:p>
          <a:p>
            <a:pPr>
              <a:spcAft>
                <a:spcPts val="1000"/>
              </a:spcAft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defined are shown in the flow chart </a:t>
            </a:r>
          </a:p>
          <a:p>
            <a:pPr>
              <a:spcAft>
                <a:spcPts val="1000"/>
              </a:spcAft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What’s data analytics behind “Material stabilized” decision, probably better signal stabilization?</a:t>
            </a:r>
          </a:p>
          <a:p>
            <a:pPr>
              <a:spcAft>
                <a:spcPts val="1000"/>
              </a:spcAft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it be done for all channels together for one channel or for selected data channels?</a:t>
            </a:r>
          </a:p>
          <a:p>
            <a:pPr>
              <a:spcAft>
                <a:spcPts val="1000"/>
              </a:spcAft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add arrow pointing the output of each data channel.</a:t>
            </a:r>
          </a:p>
          <a:p>
            <a:pPr>
              <a:spcAft>
                <a:spcPts val="1000"/>
              </a:spcAft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Currently they cycled within independent channel. At which point the software makes a decision 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pass to modeling “update model” ?. Include autoML which was used in text, also python scripts.</a:t>
            </a:r>
          </a:p>
          <a:p>
            <a:pPr>
              <a:spcAft>
                <a:spcPts val="1000"/>
              </a:spcAft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Block ” Adjust sweep rate bias step size” is for I-V and C-V , but not for impedance. 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C978CD-EB86-46A1-871C-5F50B225D669}"/>
              </a:ext>
            </a:extLst>
          </p:cNvPr>
          <p:cNvSpPr/>
          <p:nvPr/>
        </p:nvSpPr>
        <p:spPr>
          <a:xfrm>
            <a:off x="7630092" y="189204"/>
            <a:ext cx="1793385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user-defined or automatic sequence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9C978CD-EB86-46A1-871C-5F50B225D669}"/>
              </a:ext>
            </a:extLst>
          </p:cNvPr>
          <p:cNvSpPr/>
          <p:nvPr/>
        </p:nvSpPr>
        <p:spPr>
          <a:xfrm>
            <a:off x="5376798" y="189204"/>
            <a:ext cx="1884183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material functionalities/experiments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9C978CD-EB86-46A1-871C-5F50B225D669}"/>
              </a:ext>
            </a:extLst>
          </p:cNvPr>
          <p:cNvSpPr/>
          <p:nvPr/>
        </p:nvSpPr>
        <p:spPr>
          <a:xfrm>
            <a:off x="3999299" y="189204"/>
            <a:ext cx="106293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instruments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9C978CD-EB86-46A1-871C-5F50B225D669}"/>
              </a:ext>
            </a:extLst>
          </p:cNvPr>
          <p:cNvSpPr/>
          <p:nvPr/>
        </p:nvSpPr>
        <p:spPr>
          <a:xfrm>
            <a:off x="1759956" y="189204"/>
            <a:ext cx="1884858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7432" rIns="45720" bIns="27432"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software, choose directory for storing results</a:t>
            </a:r>
            <a:endParaRPr lang="en-US" sz="12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051498B-D8D1-4B07-A40A-4CE8974D1A80}"/>
              </a:ext>
            </a:extLst>
          </p:cNvPr>
          <p:cNvCxnSpPr>
            <a:cxnSpLocks/>
            <a:stCxn id="104" idx="3"/>
            <a:endCxn id="103" idx="1"/>
          </p:cNvCxnSpPr>
          <p:nvPr/>
        </p:nvCxnSpPr>
        <p:spPr>
          <a:xfrm>
            <a:off x="3644814" y="417804"/>
            <a:ext cx="35448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051498B-D8D1-4B07-A40A-4CE8974D1A80}"/>
              </a:ext>
            </a:extLst>
          </p:cNvPr>
          <p:cNvCxnSpPr>
            <a:cxnSpLocks/>
            <a:stCxn id="102" idx="3"/>
            <a:endCxn id="98" idx="1"/>
          </p:cNvCxnSpPr>
          <p:nvPr/>
        </p:nvCxnSpPr>
        <p:spPr>
          <a:xfrm>
            <a:off x="7260981" y="417804"/>
            <a:ext cx="3691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051498B-D8D1-4B07-A40A-4CE8974D1A80}"/>
              </a:ext>
            </a:extLst>
          </p:cNvPr>
          <p:cNvCxnSpPr>
            <a:cxnSpLocks/>
            <a:stCxn id="103" idx="3"/>
            <a:endCxn id="102" idx="1"/>
          </p:cNvCxnSpPr>
          <p:nvPr/>
        </p:nvCxnSpPr>
        <p:spPr>
          <a:xfrm>
            <a:off x="5062229" y="417804"/>
            <a:ext cx="3145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401">
            <a:extLst>
              <a:ext uri="{FF2B5EF4-FFF2-40B4-BE49-F238E27FC236}">
                <a16:creationId xmlns:a16="http://schemas.microsoft.com/office/drawing/2014/main" id="{BFDF024F-C4AC-4937-9D44-A45976DB0E6D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2732167" y="5147816"/>
            <a:ext cx="0" cy="59435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401">
            <a:extLst>
              <a:ext uri="{FF2B5EF4-FFF2-40B4-BE49-F238E27FC236}">
                <a16:creationId xmlns:a16="http://schemas.microsoft.com/office/drawing/2014/main" id="{BFDF024F-C4AC-4937-9D44-A45976DB0E6D}"/>
              </a:ext>
            </a:extLst>
          </p:cNvPr>
          <p:cNvCxnSpPr>
            <a:cxnSpLocks/>
            <a:stCxn id="85" idx="2"/>
          </p:cNvCxnSpPr>
          <p:nvPr/>
        </p:nvCxnSpPr>
        <p:spPr>
          <a:xfrm flipH="1">
            <a:off x="4782231" y="5260086"/>
            <a:ext cx="1" cy="4820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401">
            <a:extLst>
              <a:ext uri="{FF2B5EF4-FFF2-40B4-BE49-F238E27FC236}">
                <a16:creationId xmlns:a16="http://schemas.microsoft.com/office/drawing/2014/main" id="{BFDF024F-C4AC-4937-9D44-A45976DB0E6D}"/>
              </a:ext>
            </a:extLst>
          </p:cNvPr>
          <p:cNvCxnSpPr>
            <a:cxnSpLocks/>
          </p:cNvCxnSpPr>
          <p:nvPr/>
        </p:nvCxnSpPr>
        <p:spPr>
          <a:xfrm>
            <a:off x="6916540" y="5399051"/>
            <a:ext cx="0" cy="3431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401">
            <a:extLst>
              <a:ext uri="{FF2B5EF4-FFF2-40B4-BE49-F238E27FC236}">
                <a16:creationId xmlns:a16="http://schemas.microsoft.com/office/drawing/2014/main" id="{BFDF024F-C4AC-4937-9D44-A45976DB0E6D}"/>
              </a:ext>
            </a:extLst>
          </p:cNvPr>
          <p:cNvCxnSpPr>
            <a:cxnSpLocks/>
            <a:stCxn id="98" idx="2"/>
            <a:endCxn id="88" idx="0"/>
          </p:cNvCxnSpPr>
          <p:nvPr/>
        </p:nvCxnSpPr>
        <p:spPr>
          <a:xfrm rot="5400000">
            <a:off x="6569905" y="-807858"/>
            <a:ext cx="502619" cy="341114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F486851-005E-47A8-BFF8-AF037F20AA06}"/>
              </a:ext>
            </a:extLst>
          </p:cNvPr>
          <p:cNvCxnSpPr>
            <a:cxnSpLocks/>
            <a:endCxn id="166" idx="2"/>
          </p:cNvCxnSpPr>
          <p:nvPr/>
        </p:nvCxnSpPr>
        <p:spPr>
          <a:xfrm flipV="1">
            <a:off x="5869427" y="3849169"/>
            <a:ext cx="17499" cy="1892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Elbow Connector 401">
            <a:extLst>
              <a:ext uri="{FF2B5EF4-FFF2-40B4-BE49-F238E27FC236}">
                <a16:creationId xmlns:a16="http://schemas.microsoft.com/office/drawing/2014/main" id="{7E223F28-79D7-4C5D-9EC2-0597060633D5}"/>
              </a:ext>
            </a:extLst>
          </p:cNvPr>
          <p:cNvCxnSpPr>
            <a:cxnSpLocks/>
            <a:stCxn id="242" idx="1"/>
          </p:cNvCxnSpPr>
          <p:nvPr/>
        </p:nvCxnSpPr>
        <p:spPr>
          <a:xfrm rot="10800000">
            <a:off x="7973482" y="4065189"/>
            <a:ext cx="32308" cy="986655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096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79FEFD-3B4A-48E9-9364-CF048985C8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559216"/>
              </p:ext>
            </p:extLst>
          </p:nvPr>
        </p:nvGraphicFramePr>
        <p:xfrm>
          <a:off x="7775775" y="3671347"/>
          <a:ext cx="3824032" cy="292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95.Graph">
                  <p:embed/>
                </p:oleObj>
              </mc:Choice>
              <mc:Fallback>
                <p:oleObj name="Graph" r:id="rId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75775" y="3671347"/>
                        <a:ext cx="3824032" cy="2926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5A2434F-4834-4430-AFE6-C86EC8E5A9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765719"/>
              </p:ext>
            </p:extLst>
          </p:nvPr>
        </p:nvGraphicFramePr>
        <p:xfrm>
          <a:off x="4310533" y="3671347"/>
          <a:ext cx="3824032" cy="292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95.Graph">
                  <p:embed/>
                </p:oleObj>
              </mc:Choice>
              <mc:Fallback>
                <p:oleObj name="Graph" r:id="rId4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10533" y="3671347"/>
                        <a:ext cx="3824032" cy="2926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7CC8804-E2CA-44D3-9229-EF50550D7C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902195"/>
              </p:ext>
            </p:extLst>
          </p:nvPr>
        </p:nvGraphicFramePr>
        <p:xfrm>
          <a:off x="1304190" y="1013706"/>
          <a:ext cx="3788093" cy="2840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01320" imgH="2926080" progId="Origin95.Graph">
                  <p:embed/>
                </p:oleObj>
              </mc:Choice>
              <mc:Fallback>
                <p:oleObj name="Graph" r:id="rId6" imgW="3901320" imgH="292608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04190" y="1013706"/>
                        <a:ext cx="3788093" cy="2840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98608F21-533E-4D4B-ABF5-7299719C67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613504"/>
              </p:ext>
            </p:extLst>
          </p:nvPr>
        </p:nvGraphicFramePr>
        <p:xfrm>
          <a:off x="7523649" y="954562"/>
          <a:ext cx="3824032" cy="292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23649" y="954562"/>
                        <a:ext cx="3824032" cy="2926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6EA040A2-F922-488F-A7D2-C9D2B1300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99899"/>
              </p:ext>
            </p:extLst>
          </p:nvPr>
        </p:nvGraphicFramePr>
        <p:xfrm>
          <a:off x="1060876" y="3671347"/>
          <a:ext cx="3824032" cy="292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0" imgW="3920760" imgH="3000960" progId="Origin95.Graph">
                  <p:embed/>
                </p:oleObj>
              </mc:Choice>
              <mc:Fallback>
                <p:oleObj name="Graph" r:id="rId10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60876" y="3671347"/>
                        <a:ext cx="3824032" cy="2926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385F20C8-BE32-4777-B982-8A4D0C6548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809898"/>
              </p:ext>
            </p:extLst>
          </p:nvPr>
        </p:nvGraphicFramePr>
        <p:xfrm>
          <a:off x="4325773" y="936806"/>
          <a:ext cx="3824032" cy="292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2" imgW="3920760" imgH="3000960" progId="Origin95.Graph">
                  <p:embed/>
                </p:oleObj>
              </mc:Choice>
              <mc:Fallback>
                <p:oleObj name="Graph" r:id="rId12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25773" y="936806"/>
                        <a:ext cx="3824032" cy="2926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8451F-8326-4FC8-8AB4-70BA6269F3FD}"/>
              </a:ext>
            </a:extLst>
          </p:cNvPr>
          <p:cNvSpPr txBox="1"/>
          <p:nvPr/>
        </p:nvSpPr>
        <p:spPr>
          <a:xfrm>
            <a:off x="1328949" y="1156278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D37799-6992-41BD-9AE6-DC8D75419329}"/>
              </a:ext>
            </a:extLst>
          </p:cNvPr>
          <p:cNvSpPr txBox="1"/>
          <p:nvPr/>
        </p:nvSpPr>
        <p:spPr>
          <a:xfrm>
            <a:off x="5170981" y="1182912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2D777A-7CFE-4CFD-AC22-B7D12B04E948}"/>
              </a:ext>
            </a:extLst>
          </p:cNvPr>
          <p:cNvSpPr txBox="1"/>
          <p:nvPr/>
        </p:nvSpPr>
        <p:spPr>
          <a:xfrm>
            <a:off x="8335734" y="115627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492A9B-6197-4DAE-9E6F-AC56BD244228}"/>
              </a:ext>
            </a:extLst>
          </p:cNvPr>
          <p:cNvSpPr txBox="1"/>
          <p:nvPr/>
        </p:nvSpPr>
        <p:spPr>
          <a:xfrm>
            <a:off x="1346630" y="3818496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03C9D2-9316-40A7-9693-9265E817062B}"/>
              </a:ext>
            </a:extLst>
          </p:cNvPr>
          <p:cNvSpPr txBox="1"/>
          <p:nvPr/>
        </p:nvSpPr>
        <p:spPr>
          <a:xfrm>
            <a:off x="5222664" y="3818496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9B8F02-B15C-478F-9F0A-670A15196B29}"/>
              </a:ext>
            </a:extLst>
          </p:cNvPr>
          <p:cNvSpPr txBox="1"/>
          <p:nvPr/>
        </p:nvSpPr>
        <p:spPr>
          <a:xfrm>
            <a:off x="8458160" y="3818496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492A9B-6197-4DAE-9E6F-AC56BD244228}"/>
              </a:ext>
            </a:extLst>
          </p:cNvPr>
          <p:cNvSpPr txBox="1"/>
          <p:nvPr/>
        </p:nvSpPr>
        <p:spPr>
          <a:xfrm>
            <a:off x="3152905" y="143098"/>
            <a:ext cx="5580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Added real axes titles and units</a:t>
            </a:r>
          </a:p>
        </p:txBody>
      </p:sp>
    </p:spTree>
    <p:extLst>
      <p:ext uri="{BB962C8B-B14F-4D97-AF65-F5344CB8AC3E}">
        <p14:creationId xmlns:p14="http://schemas.microsoft.com/office/powerpoint/2010/main" val="31244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98" y="3528589"/>
            <a:ext cx="4337342" cy="31029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50" y="76088"/>
            <a:ext cx="4031180" cy="31029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98" y="144896"/>
            <a:ext cx="4486840" cy="3102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D3C5C3-3571-4CC0-8525-381DE1F27DF5}"/>
              </a:ext>
            </a:extLst>
          </p:cNvPr>
          <p:cNvSpPr txBox="1"/>
          <p:nvPr/>
        </p:nvSpPr>
        <p:spPr>
          <a:xfrm>
            <a:off x="2184703" y="288018"/>
            <a:ext cx="845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6D3A7-A738-4482-B325-167B4AFA5635}"/>
              </a:ext>
            </a:extLst>
          </p:cNvPr>
          <p:cNvSpPr txBox="1"/>
          <p:nvPr/>
        </p:nvSpPr>
        <p:spPr>
          <a:xfrm>
            <a:off x="7136199" y="352834"/>
            <a:ext cx="845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6D3A7-A738-4482-B325-167B4AFA5635}"/>
              </a:ext>
            </a:extLst>
          </p:cNvPr>
          <p:cNvSpPr txBox="1"/>
          <p:nvPr/>
        </p:nvSpPr>
        <p:spPr>
          <a:xfrm>
            <a:off x="2198565" y="3850592"/>
            <a:ext cx="818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538" y="3318423"/>
            <a:ext cx="4329486" cy="33131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76D3A7-A738-4482-B325-167B4AFA5635}"/>
              </a:ext>
            </a:extLst>
          </p:cNvPr>
          <p:cNvSpPr txBox="1"/>
          <p:nvPr/>
        </p:nvSpPr>
        <p:spPr>
          <a:xfrm>
            <a:off x="6535907" y="3714972"/>
            <a:ext cx="818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931688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775" y="3106991"/>
            <a:ext cx="4759467" cy="36421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33" y="3002303"/>
            <a:ext cx="4884895" cy="3738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7EC9E2-41C3-4E28-98AB-3E270E822399}"/>
              </a:ext>
            </a:extLst>
          </p:cNvPr>
          <p:cNvSpPr txBox="1"/>
          <p:nvPr/>
        </p:nvSpPr>
        <p:spPr>
          <a:xfrm>
            <a:off x="1507155" y="3106991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BE0BEA-4AC3-4822-BC00-607905C2FF54}"/>
              </a:ext>
            </a:extLst>
          </p:cNvPr>
          <p:cNvSpPr txBox="1"/>
          <p:nvPr/>
        </p:nvSpPr>
        <p:spPr>
          <a:xfrm>
            <a:off x="6664954" y="3368601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492014" y="-257220"/>
            <a:ext cx="9089357" cy="3420126"/>
            <a:chOff x="1587809" y="-109175"/>
            <a:chExt cx="9089357" cy="342012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7809" y="-109175"/>
              <a:ext cx="9089357" cy="34201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0B835F-4407-4AAC-A206-B9862185F39A}"/>
                </a:ext>
              </a:extLst>
            </p:cNvPr>
            <p:cNvSpPr txBox="1"/>
            <p:nvPr/>
          </p:nvSpPr>
          <p:spPr>
            <a:xfrm>
              <a:off x="8398427" y="1937487"/>
              <a:ext cx="1484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200 mV/s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541E8C-0915-467E-9981-07F2C91BAD40}"/>
                </a:ext>
              </a:extLst>
            </p:cNvPr>
            <p:cNvSpPr txBox="1"/>
            <p:nvPr/>
          </p:nvSpPr>
          <p:spPr>
            <a:xfrm>
              <a:off x="5992307" y="1937487"/>
              <a:ext cx="13131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50 mV/s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1516A0-5FCB-433F-9F6A-D02D114BC864}"/>
                </a:ext>
              </a:extLst>
            </p:cNvPr>
            <p:cNvSpPr txBox="1"/>
            <p:nvPr/>
          </p:nvSpPr>
          <p:spPr>
            <a:xfrm>
              <a:off x="3586187" y="1937487"/>
              <a:ext cx="13131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25 mV/s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3DAB3F-77B5-4CF8-BE81-CA30B548461B}"/>
                </a:ext>
              </a:extLst>
            </p:cNvPr>
            <p:cNvSpPr txBox="1"/>
            <p:nvPr/>
          </p:nvSpPr>
          <p:spPr>
            <a:xfrm>
              <a:off x="2696516" y="190881"/>
              <a:ext cx="625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0B835F-4407-4AAC-A206-B9862185F39A}"/>
                </a:ext>
              </a:extLst>
            </p:cNvPr>
            <p:cNvSpPr txBox="1"/>
            <p:nvPr/>
          </p:nvSpPr>
          <p:spPr>
            <a:xfrm>
              <a:off x="7509663" y="938700"/>
              <a:ext cx="55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0B835F-4407-4AAC-A206-B9862185F39A}"/>
                </a:ext>
              </a:extLst>
            </p:cNvPr>
            <p:cNvSpPr txBox="1"/>
            <p:nvPr/>
          </p:nvSpPr>
          <p:spPr>
            <a:xfrm>
              <a:off x="8150598" y="313991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124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217" y="258312"/>
            <a:ext cx="7244023" cy="651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2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 16x9 template 180719" id="{91F5A9DE-0FF5-42D2-8B71-414341298470}" vid="{19B61368-BE15-4FF9-B836-7A1A3976FB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4913</TotalTime>
  <Words>1338</Words>
  <Application>Microsoft Macintosh PowerPoint</Application>
  <PresentationFormat>Widescreen</PresentationFormat>
  <Paragraphs>243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Century Gothic</vt:lpstr>
      <vt:lpstr>Office Theme</vt:lpstr>
      <vt:lpstr>ORNL</vt:lpstr>
      <vt:lpstr>Graph</vt:lpstr>
      <vt:lpstr>Automated platform for rapid multifunctional materials characterization under dynamic programmable environments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UNUSED / SUPPLEMENTAL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Muckley, Eric S.</dc:creator>
  <cp:lastModifiedBy>Eric Muckley</cp:lastModifiedBy>
  <cp:revision>189</cp:revision>
  <dcterms:created xsi:type="dcterms:W3CDTF">2019-11-21T16:41:31Z</dcterms:created>
  <dcterms:modified xsi:type="dcterms:W3CDTF">2022-09-20T22:55:22Z</dcterms:modified>
</cp:coreProperties>
</file>